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07" r:id="rId1"/>
    <p:sldMasterId id="2147484179" r:id="rId2"/>
    <p:sldMasterId id="2147484239" r:id="rId3"/>
    <p:sldMasterId id="2147484251" r:id="rId4"/>
    <p:sldMasterId id="2147484263" r:id="rId5"/>
  </p:sldMasterIdLst>
  <p:notesMasterIdLst>
    <p:notesMasterId r:id="rId18"/>
  </p:notesMasterIdLst>
  <p:handoutMasterIdLst>
    <p:handoutMasterId r:id="rId19"/>
  </p:handoutMasterIdLst>
  <p:sldIdLst>
    <p:sldId id="463" r:id="rId6"/>
    <p:sldId id="472" r:id="rId7"/>
    <p:sldId id="473" r:id="rId8"/>
    <p:sldId id="462" r:id="rId9"/>
    <p:sldId id="471" r:id="rId10"/>
    <p:sldId id="458" r:id="rId11"/>
    <p:sldId id="464" r:id="rId12"/>
    <p:sldId id="465" r:id="rId13"/>
    <p:sldId id="470" r:id="rId14"/>
    <p:sldId id="468" r:id="rId15"/>
    <p:sldId id="475" r:id="rId16"/>
    <p:sldId id="459" r:id="rId17"/>
  </p:sldIdLst>
  <p:sldSz cx="9144000" cy="6858000" type="screen4x3"/>
  <p:notesSz cx="6797675" cy="9926638"/>
  <p:defaultTextStyle>
    <a:defPPr>
      <a:defRPr lang="th-TH"/>
    </a:defPPr>
    <a:lvl1pPr algn="ctr" rtl="0" fontAlgn="base">
      <a:spcBef>
        <a:spcPct val="0"/>
      </a:spcBef>
      <a:spcAft>
        <a:spcPct val="0"/>
      </a:spcAft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1pPr>
    <a:lvl2pPr marL="457200" algn="ctr" rtl="0" fontAlgn="base">
      <a:spcBef>
        <a:spcPct val="0"/>
      </a:spcBef>
      <a:spcAft>
        <a:spcPct val="0"/>
      </a:spcAft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2pPr>
    <a:lvl3pPr marL="914400" algn="ctr" rtl="0" fontAlgn="base">
      <a:spcBef>
        <a:spcPct val="0"/>
      </a:spcBef>
      <a:spcAft>
        <a:spcPct val="0"/>
      </a:spcAft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3pPr>
    <a:lvl4pPr marL="1371600" algn="ctr" rtl="0" fontAlgn="base">
      <a:spcBef>
        <a:spcPct val="0"/>
      </a:spcBef>
      <a:spcAft>
        <a:spcPct val="0"/>
      </a:spcAft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4pPr>
    <a:lvl5pPr marL="1828800" algn="ctr" rtl="0" fontAlgn="base">
      <a:spcBef>
        <a:spcPct val="0"/>
      </a:spcBef>
      <a:spcAft>
        <a:spcPct val="0"/>
      </a:spcAft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5pPr>
    <a:lvl6pPr marL="2286000" algn="l" defTabSz="914400" rtl="0" eaLnBrk="1" latinLnBrk="0" hangingPunct="1"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6pPr>
    <a:lvl7pPr marL="2743200" algn="l" defTabSz="914400" rtl="0" eaLnBrk="1" latinLnBrk="0" hangingPunct="1"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7pPr>
    <a:lvl8pPr marL="3200400" algn="l" defTabSz="914400" rtl="0" eaLnBrk="1" latinLnBrk="0" hangingPunct="1"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8pPr>
    <a:lvl9pPr marL="3657600" algn="l" defTabSz="914400" rtl="0" eaLnBrk="1" latinLnBrk="0" hangingPunct="1"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9" userDrawn="1">
          <p15:clr>
            <a:srgbClr val="A4A3A4"/>
          </p15:clr>
        </p15:guide>
        <p15:guide id="2" pos="2170" userDrawn="1">
          <p15:clr>
            <a:srgbClr val="A4A3A4"/>
          </p15:clr>
        </p15:guide>
        <p15:guide id="3" orient="horz" pos="3340" userDrawn="1">
          <p15:clr>
            <a:srgbClr val="A4A3A4"/>
          </p15:clr>
        </p15:guide>
        <p15:guide id="4" pos="2077" userDrawn="1">
          <p15:clr>
            <a:srgbClr val="A4A3A4"/>
          </p15:clr>
        </p15:guide>
        <p15:guide id="5" orient="horz" pos="2958" userDrawn="1">
          <p15:clr>
            <a:srgbClr val="A4A3A4"/>
          </p15:clr>
        </p15:guide>
        <p15:guide id="6" orient="horz" pos="3128" userDrawn="1">
          <p15:clr>
            <a:srgbClr val="A4A3A4"/>
          </p15:clr>
        </p15:guide>
        <p15:guide id="7" pos="2238" userDrawn="1">
          <p15:clr>
            <a:srgbClr val="A4A3A4"/>
          </p15:clr>
        </p15:guide>
        <p15:guide id="8" pos="2142" userDrawn="1">
          <p15:clr>
            <a:srgbClr val="A4A3A4"/>
          </p15:clr>
        </p15:guide>
        <p15:guide id="9" orient="horz" pos="3158" userDrawn="1">
          <p15:clr>
            <a:srgbClr val="A4A3A4"/>
          </p15:clr>
        </p15:guide>
        <p15:guide id="10" orient="horz" pos="295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C00"/>
    <a:srgbClr val="FFC000"/>
    <a:srgbClr val="FFCC99"/>
    <a:srgbClr val="FFFFCC"/>
    <a:srgbClr val="FF6600"/>
    <a:srgbClr val="FF9966"/>
    <a:srgbClr val="6699FF"/>
    <a:srgbClr val="FF9999"/>
    <a:srgbClr val="FFCCFF"/>
    <a:srgbClr val="FF9F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สไตล์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สไตล์สีปานกลาง 2 - เน้น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ลักษณะสีปานกลาง 2 - เน้น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ลักษณะ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8B1032C-EA38-4F05-BA0D-38AFFFC7BED3}" styleName="ลักษณะสีอ่อน 3 - เน้น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ลักษณะสีปานกลาง 1 - เน้น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731" autoAdjust="0"/>
    <p:restoredTop sz="94660"/>
  </p:normalViewPr>
  <p:slideViewPr>
    <p:cSldViewPr>
      <p:cViewPr varScale="1">
        <p:scale>
          <a:sx n="70" d="100"/>
          <a:sy n="70" d="100"/>
        </p:scale>
        <p:origin x="1134" y="60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604"/>
    </p:cViewPr>
  </p:sorterViewPr>
  <p:notesViewPr>
    <p:cSldViewPr>
      <p:cViewPr varScale="1">
        <p:scale>
          <a:sx n="52" d="100"/>
          <a:sy n="52" d="100"/>
        </p:scale>
        <p:origin x="-1956" y="-90"/>
      </p:cViewPr>
      <p:guideLst>
        <p:guide orient="horz" pos="3159"/>
        <p:guide pos="2170"/>
        <p:guide orient="horz" pos="3340"/>
        <p:guide pos="2077"/>
        <p:guide orient="horz" pos="2958"/>
        <p:guide orient="horz" pos="3128"/>
        <p:guide pos="2238"/>
        <p:guide pos="2142"/>
        <p:guide orient="horz" pos="3158"/>
        <p:guide orient="horz" pos="295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8"/>
            <a:ext cx="2946859" cy="49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8" tIns="46156" rIns="92308" bIns="46156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276" y="8"/>
            <a:ext cx="2946858" cy="49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8" tIns="46156" rIns="92308" bIns="46156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" y="9428041"/>
            <a:ext cx="2946859" cy="49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8" tIns="46156" rIns="92308" bIns="46156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276" y="9428041"/>
            <a:ext cx="2946858" cy="49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8" tIns="46156" rIns="92308" bIns="46156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fld id="{D5CCB498-7390-4CD5-AB25-25BDA88BDB8A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911097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8"/>
            <a:ext cx="2946859" cy="497038"/>
          </a:xfrm>
          <a:prstGeom prst="rect">
            <a:avLst/>
          </a:prstGeom>
        </p:spPr>
        <p:txBody>
          <a:bodyPr vert="horz" lIns="92308" tIns="46156" rIns="92308" bIns="46156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276" y="8"/>
            <a:ext cx="2946858" cy="497038"/>
          </a:xfrm>
          <a:prstGeom prst="rect">
            <a:avLst/>
          </a:prstGeom>
        </p:spPr>
        <p:txBody>
          <a:bodyPr vert="horz" lIns="92308" tIns="46156" rIns="92308" bIns="46156" rtlCol="0"/>
          <a:lstStyle>
            <a:lvl1pPr algn="r">
              <a:defRPr sz="1200"/>
            </a:lvl1pPr>
          </a:lstStyle>
          <a:p>
            <a:pPr>
              <a:defRPr/>
            </a:pPr>
            <a:fld id="{72143CD2-7C2E-4C07-9071-CCD4999538B2}" type="datetimeFigureOut">
              <a:rPr lang="en-US"/>
              <a:pPr>
                <a:defRPr/>
              </a:pPr>
              <a:t>3/23/2022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0937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08" tIns="46156" rIns="92308" bIns="46156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8379" y="4715604"/>
            <a:ext cx="5440958" cy="4467064"/>
          </a:xfrm>
          <a:prstGeom prst="rect">
            <a:avLst/>
          </a:prstGeom>
        </p:spPr>
        <p:txBody>
          <a:bodyPr vert="horz" lIns="92308" tIns="46156" rIns="92308" bIns="46156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9428041"/>
            <a:ext cx="2946859" cy="497038"/>
          </a:xfrm>
          <a:prstGeom prst="rect">
            <a:avLst/>
          </a:prstGeom>
        </p:spPr>
        <p:txBody>
          <a:bodyPr vert="horz" lIns="92308" tIns="46156" rIns="92308" bIns="46156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276" y="9428041"/>
            <a:ext cx="2946858" cy="497038"/>
          </a:xfrm>
          <a:prstGeom prst="rect">
            <a:avLst/>
          </a:prstGeom>
        </p:spPr>
        <p:txBody>
          <a:bodyPr vert="horz" lIns="92308" tIns="46156" rIns="92308" bIns="46156" rtlCol="0" anchor="b"/>
          <a:lstStyle>
            <a:lvl1pPr algn="r">
              <a:defRPr sz="1200"/>
            </a:lvl1pPr>
          </a:lstStyle>
          <a:p>
            <a:pPr>
              <a:defRPr/>
            </a:pPr>
            <a:fld id="{FD73CE3B-4204-4A91-8A3A-3C56F0EA66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7533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0607">
              <a:defRPr/>
            </a:pPr>
            <a:fld id="{FD73CE3B-4204-4A91-8A3A-3C56F0EA6651}" type="slidenum">
              <a:rPr lang="en-US">
                <a:solidFill>
                  <a:srgbClr val="1F497D"/>
                </a:solidFill>
              </a:rPr>
              <a:pPr defTabSz="920607">
                <a:defRPr/>
              </a:pPr>
              <a:t>3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9661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73CE3B-4204-4A91-8A3A-3C56F0EA665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6795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73CE3B-4204-4A91-8A3A-3C56F0EA665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509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en-US" altLang="th-TH" smtClean="0"/>
          </a:p>
        </p:txBody>
      </p:sp>
      <p:sp>
        <p:nvSpPr>
          <p:cNvPr id="11268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1303" indent="-285118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0469" indent="-228094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596654" indent="-228094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2841" indent="-228094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09029" indent="-2280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65213" indent="-2280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1405" indent="-2280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77589" indent="-2280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fld id="{3123F866-26B6-44AF-9FFD-EAD55E4E5F9F}" type="slidenum">
              <a:rPr lang="en-US" altLang="th-TH" sz="1200">
                <a:solidFill>
                  <a:prstClr val="black"/>
                </a:solidFill>
                <a:latin typeface="Times New Roman" pitchFamily="18" charset="0"/>
              </a:rPr>
              <a:pPr/>
              <a:t>12</a:t>
            </a:fld>
            <a:endParaRPr lang="th-TH" altLang="th-TH" sz="12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215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454153"/>
            <a:ext cx="7772400" cy="1470025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defRPr>
            </a:lvl1pPr>
          </a:lstStyle>
          <a:p>
            <a:r>
              <a:rPr lang="zh-CN"/>
              <a:t>单击此处编辑母版标题样式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86125"/>
            <a:ext cx="6400800" cy="1295400"/>
          </a:xfrm>
        </p:spPr>
        <p:txBody>
          <a:bodyPr anchor="ctr" anchorCtr="1"/>
          <a:lstStyle>
            <a:lvl1pPr marL="0" indent="0" algn="ctr">
              <a:buFontTx/>
              <a:buNone/>
              <a:defRPr>
                <a:solidFill>
                  <a:schemeClr val="bg1"/>
                </a:solidFill>
                <a:latin typeface="Arial Rounded MT Bold" pitchFamily="34" charset="0"/>
              </a:defRPr>
            </a:lvl1pPr>
          </a:lstStyle>
          <a:p>
            <a:r>
              <a:rPr lang="zh-CN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6A56F-42F6-4EE2-A342-B2CD2DA21D6F}" type="datetime1">
              <a:rPr lang="en-US" smtClean="0">
                <a:solidFill>
                  <a:srgbClr val="000000"/>
                </a:solidFill>
              </a:rPr>
              <a:t>3/23/2022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A57F31-BB7B-4EAB-8F25-98A4CA18C592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122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BF33FD-AF92-474A-B129-3311B04FCDF6}" type="datetime1">
              <a:rPr lang="en-US" smtClean="0">
                <a:solidFill>
                  <a:srgbClr val="000000"/>
                </a:solidFill>
              </a:rPr>
              <a:t>3/23/2022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CF1875-563A-468F-B220-7D8EA5097E34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821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B6B05B-78D8-4B42-84AF-AA5012549221}" type="datetime1">
              <a:rPr lang="en-US" smtClean="0">
                <a:solidFill>
                  <a:srgbClr val="000000"/>
                </a:solidFill>
              </a:rPr>
              <a:t>3/23/2022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2CCF9A-B8C1-47D3-AFD9-D7A608DC20D6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740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426E4E-5868-4E4A-B709-620D24A552F4}" type="datetime1">
              <a:rPr lang="en-US" smtClean="0">
                <a:solidFill>
                  <a:srgbClr val="000000"/>
                </a:solidFill>
              </a:rPr>
              <a:t>3/23/2022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99E882-910E-4C1F-B442-96EF41077612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045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1D9BCF-4869-4319-BFF3-8EAF3C99FFC2}" type="datetime1">
              <a:rPr lang="en-US" smtClean="0">
                <a:solidFill>
                  <a:srgbClr val="000000"/>
                </a:solidFill>
              </a:rPr>
              <a:t>3/23/2022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84ACBF-069C-49FC-88DE-586245CA03CA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917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CDFF52-A69D-4725-AE0D-6EA42DD10724}" type="datetime1">
              <a:rPr lang="en-US" smtClean="0">
                <a:solidFill>
                  <a:srgbClr val="000000"/>
                </a:solidFill>
              </a:rPr>
              <a:t>3/23/2022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AA88A5-06DF-4A84-AE53-B7A898F0D79D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506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D9D9D1-8EA2-42C2-BC5B-A8634881729B}" type="datetime1">
              <a:rPr lang="en-US" smtClean="0">
                <a:solidFill>
                  <a:srgbClr val="000000"/>
                </a:solidFill>
              </a:rPr>
              <a:t>3/23/2022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92FF42-515D-49D7-B9FB-6D4DE66C7943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718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4DB980-AC38-4412-925E-6F741F450577}" type="datetime1">
              <a:rPr lang="en-US" smtClean="0">
                <a:solidFill>
                  <a:srgbClr val="000000"/>
                </a:solidFill>
              </a:rPr>
              <a:t>3/23/2022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62468C-D59C-4092-8CEE-E2350E48F671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968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5D5AAF-5304-4F7C-8FC4-9B820536E63E}" type="datetime1">
              <a:rPr lang="en-US" smtClean="0">
                <a:solidFill>
                  <a:srgbClr val="000000"/>
                </a:solidFill>
              </a:rPr>
              <a:t>3/23/2022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6A37B3-FB89-460C-B929-4EE3278F9BD7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191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F16864-E263-4C30-B2CA-6F21D029C836}" type="datetime1">
              <a:rPr lang="en-US" smtClean="0">
                <a:solidFill>
                  <a:srgbClr val="000000"/>
                </a:solidFill>
              </a:rPr>
              <a:t>3/23/2022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614297-9330-4E48-BC56-2B66C9E57B97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59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838954" y="188913"/>
            <a:ext cx="2125663" cy="5937251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188913"/>
            <a:ext cx="6229350" cy="5937251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B13395-C632-4CAF-B342-A47A331A7895}" type="datetime1">
              <a:rPr lang="en-US" smtClean="0">
                <a:solidFill>
                  <a:srgbClr val="000000"/>
                </a:solidFill>
              </a:rPr>
              <a:t>3/23/2022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7975EA-CD7C-4F6C-81B9-A4E87385F924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1361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AD956-DC5C-4A73-AC71-8A7D0AAD21AF}" type="datetime1">
              <a:rPr lang="en-US" smtClean="0">
                <a:solidFill>
                  <a:srgbClr val="DBF5F9">
                    <a:shade val="90000"/>
                  </a:srgbClr>
                </a:solidFill>
              </a:rPr>
              <a:t>3/23/2022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284AFD-0840-4061-AB26-4AAA9B639428}" type="slidenum">
              <a:rPr lang="en-US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6066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6C7DE-57EF-4BEA-8361-5E564D6F429B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3/23/2022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C6BE95-1881-4E0B-B2AF-888E7FE396E6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828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F0075-D094-49F4-BC71-0A112C64076B}" type="datetime1">
              <a:rPr lang="en-US" smtClean="0">
                <a:solidFill>
                  <a:srgbClr val="DBF5F9">
                    <a:shade val="90000"/>
                  </a:srgbClr>
                </a:solidFill>
              </a:rPr>
              <a:t>3/23/2022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CBA68-00A5-42AC-98CE-9B34ADB428E1}" type="slidenum">
              <a:rPr lang="en-US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7544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8FDA0-16AB-4493-A972-590A6E760611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3/23/2022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C6888-3F2B-4C82-8946-DC80643091CF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2578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9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15EF7-371E-4075-A691-2087DD65FB85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3/23/2022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41E7C-2B21-4533-B912-3A298E38C20C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8565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F7089-E55C-4B8D-93AC-A3445EA55332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3/23/2022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E70AE-5B09-4F5C-82CE-5095DA20F6AD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88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E875E5-52A7-4EB7-9BCF-194BCF5AB9B4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3/23/2022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E1514-983F-408F-ABC0-7DFCF8634602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6196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3"/>
            <a:ext cx="2743200" cy="1162051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7F7FA6-AC7B-4927-BE98-29A8848B6ACC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3/23/2022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92AAA-BEF5-46DC-A897-94544713CDF0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4744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9" y="5359403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1800" b="0">
              <a:solidFill>
                <a:prstClr val="black"/>
              </a:solidFill>
              <a:latin typeface="Constantia"/>
              <a:cs typeface="Arial" charset="0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7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1800" b="0">
              <a:solidFill>
                <a:prstClr val="black"/>
              </a:solidFill>
              <a:latin typeface="Constantia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th-TH" noProof="0" smtClean="0"/>
              <a:t>คลิกไอคอนเพื่อเพิ่มรูปภาพ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21D1E-52A6-4B21-A06E-A3DC07B98B3A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3/23/2022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2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300259-024C-48A1-89E9-4E38F1E3BE5F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4130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A6DF0-5C2A-4170-98C2-2EFA594D638C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3/23/2022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31D8D-6AF0-4831-90C5-F61AB5121EC7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8378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23455-F5D1-4CA6-8BDB-2BEB40169ADD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3/23/2022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23349-F2E8-4E0F-9E32-B09193FF85BA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1626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ชื่อเรื่อง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17" name="ชื่อเรื่องรอง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4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D484B-82DF-4463-87C4-EC60B2038208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3/23/2022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AC10E-E4B9-4E90-8AFF-CF2BC6F5083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43722233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ADE49-2B11-4D35-95A6-6B6C0D16B0DC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3/23/2022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3EC92-83A4-4CF8-8E70-3DC856435A4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88091610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DC09D-1004-46F1-8284-71CB2B13DAC8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3/23/2022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21B0E-6489-4413-A19F-A3752214433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495153516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CC955-71C9-42D7-B0E2-5FA0D9D421AF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3/23/2022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BCDA7-65F4-4FC3-A6F8-2827BB3C8F2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45796707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D54A46-232B-49A5-A19E-2996EB29958A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3/23/2022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DCD905-D51B-430A-B780-4F6B89046D3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49536368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0A8B4-AA32-4188-ADE9-F98651D654A3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3/23/2022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6DB74-EA92-42D7-AA72-B61583022B3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139504345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8F7AF-37DE-4F91-A9A5-FEB35482BAC6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3/23/2022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B6FB5-4E4D-4AB1-AD38-301922F7AF1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19682520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D0CAA-001F-401F-B80A-86BDDB65BFFD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3/23/2022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8A78A-92B8-4C35-9F6C-FB0C950BE29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15969076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ดและมนมุมสี่เหลี่ยมหนึ่งมุม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2400" b="0">
              <a:solidFill>
                <a:prstClr val="white"/>
              </a:solidFill>
            </a:endParaRPr>
          </a:p>
        </p:txBody>
      </p:sp>
      <p:sp>
        <p:nvSpPr>
          <p:cNvPr id="6" name="สามเหลี่ยมมุมฉาก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2400" b="0">
              <a:solidFill>
                <a:prstClr val="white"/>
              </a:solidFill>
            </a:endParaRPr>
          </a:p>
        </p:txBody>
      </p:sp>
      <p:sp>
        <p:nvSpPr>
          <p:cNvPr id="7" name="รูปแบบอิสระ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2400" b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8" name="รูปแบบอิสระ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2400" b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th-TH" noProof="0" smtClean="0"/>
              <a:t>คลิกไอคอนเพื่อเพิ่มรูปภาพ</a:t>
            </a:r>
            <a:endParaRPr lang="en-US" noProof="0" dirty="0"/>
          </a:p>
        </p:txBody>
      </p:sp>
      <p:sp>
        <p:nvSpPr>
          <p:cNvPr id="9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5AD94-2FD0-47DE-B351-55720212FC91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3/23/2022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BF3F75D-9F17-4318-A987-664AF8B0C29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224065125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5246E3-BC7D-4FDD-B222-430D77A93DFC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3/23/2022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DFB6E-A9B3-4DB6-9E0B-D0604061A64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77552961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FE2474-D3F1-498C-AADA-7F4CB409E94E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3/23/2022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AC376-56BA-4989-9E6B-4DDAD83A055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67331081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46AEB21-0134-4011-9173-3BD9809AF6B1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367122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strips dir="ld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815008-0983-43F0-AEF0-115834E7DA62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10450330"/>
      </p:ext>
    </p:extLst>
  </p:cSld>
  <p:clrMapOvr>
    <a:masterClrMapping/>
  </p:clrMapOvr>
  <p:transition spd="slow">
    <p:strips dir="ld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FA31AB-53E0-409D-8ADA-7D5EFC2B9DD6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113397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strips dir="ld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0AFD83E-728B-4D43-8E99-A4223A97E9F9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10324379"/>
      </p:ext>
    </p:extLst>
  </p:cSld>
  <p:clrMapOvr>
    <a:masterClrMapping/>
  </p:clrMapOvr>
  <p:transition spd="slow">
    <p:strips dir="ld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A617496-7B33-4E67-A017-419FB2F45379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16865200"/>
      </p:ext>
    </p:extLst>
  </p:cSld>
  <p:clrMapOvr>
    <a:masterClrMapping/>
  </p:clrMapOvr>
  <p:transition spd="slow">
    <p:strips dir="ld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A4DAFF-4766-42AC-A234-425F5A8C96E9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43534873"/>
      </p:ext>
    </p:extLst>
  </p:cSld>
  <p:clrMapOvr>
    <a:masterClrMapping/>
  </p:clrMapOvr>
  <p:transition spd="slow">
    <p:strips dir="ld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3903BCC-1071-44BE-8B95-155186D92292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67404992"/>
      </p:ext>
    </p:extLst>
  </p:cSld>
  <p:clrMapOvr>
    <a:masterClrMapping/>
  </p:clrMapOvr>
  <p:transition spd="slow">
    <p:strips dir="ld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B156D60-781B-4ECD-9EBD-E5C3DB59A253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43857665"/>
      </p:ext>
    </p:extLst>
  </p:cSld>
  <p:clrMapOvr>
    <a:masterClrMapping/>
  </p:clrMapOvr>
  <p:transition spd="slow">
    <p:strips dir="l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13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Right Triangle 14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7" name="Freeform 15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Angsana New" pitchFamily="18" charset="-34"/>
            </a:endParaRPr>
          </a:p>
        </p:txBody>
      </p:sp>
      <p:sp>
        <p:nvSpPr>
          <p:cNvPr id="8" name="Freeform 16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Angsana New" pitchFamily="18" charset="-3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543467-9EA1-4FC1-8F47-6548D36FB2E0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40207554"/>
      </p:ext>
    </p:extLst>
  </p:cSld>
  <p:clrMapOvr>
    <a:masterClrMapping/>
  </p:clrMapOvr>
  <p:transition spd="slow">
    <p:strips dir="ld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85B673-4BEA-434C-8F23-794BAFCD63EE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42570971"/>
      </p:ext>
    </p:extLst>
  </p:cSld>
  <p:clrMapOvr>
    <a:masterClrMapping/>
  </p:clrMapOvr>
  <p:transition spd="slow">
    <p:strips dir="ld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B90C6A6-84E8-4394-89BA-A5A9BDCD8D12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73671627"/>
      </p:ext>
    </p:extLst>
  </p:cSld>
  <p:clrMapOvr>
    <a:masterClrMapping/>
  </p:clrMapOvr>
  <p:transition spd="slow">
    <p:strips dir="ld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46AEB21-0134-4011-9173-3BD9809AF6B1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095138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strips dir="ld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815008-0983-43F0-AEF0-115834E7DA62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88967907"/>
      </p:ext>
    </p:extLst>
  </p:cSld>
  <p:clrMapOvr>
    <a:masterClrMapping/>
  </p:clrMapOvr>
  <p:transition spd="slow">
    <p:strips dir="ld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FA31AB-53E0-409D-8ADA-7D5EFC2B9DD6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194721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strips dir="ld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0AFD83E-728B-4D43-8E99-A4223A97E9F9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95407027"/>
      </p:ext>
    </p:extLst>
  </p:cSld>
  <p:clrMapOvr>
    <a:masterClrMapping/>
  </p:clrMapOvr>
  <p:transition spd="slow">
    <p:strips dir="ld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A617496-7B33-4E67-A017-419FB2F45379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22964707"/>
      </p:ext>
    </p:extLst>
  </p:cSld>
  <p:clrMapOvr>
    <a:masterClrMapping/>
  </p:clrMapOvr>
  <p:transition spd="slow">
    <p:strips dir="ld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A4DAFF-4766-42AC-A234-425F5A8C96E9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80147282"/>
      </p:ext>
    </p:extLst>
  </p:cSld>
  <p:clrMapOvr>
    <a:masterClrMapping/>
  </p:clrMapOvr>
  <p:transition spd="slow">
    <p:strips dir="ld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3903BCC-1071-44BE-8B95-155186D92292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75401775"/>
      </p:ext>
    </p:extLst>
  </p:cSld>
  <p:clrMapOvr>
    <a:masterClrMapping/>
  </p:clrMapOvr>
  <p:transition spd="slow">
    <p:strips dir="ld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B156D60-781B-4ECD-9EBD-E5C3DB59A253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18280211"/>
      </p:ext>
    </p:extLst>
  </p:cSld>
  <p:clrMapOvr>
    <a:masterClrMapping/>
  </p:clrMapOvr>
  <p:transition spd="slow">
    <p:strips dir="ld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13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Right Triangle 14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7" name="Freeform 15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Angsana New" pitchFamily="18" charset="-34"/>
            </a:endParaRPr>
          </a:p>
        </p:txBody>
      </p:sp>
      <p:sp>
        <p:nvSpPr>
          <p:cNvPr id="8" name="Freeform 16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Angsana New" pitchFamily="18" charset="-3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543467-9EA1-4FC1-8F47-6548D36FB2E0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26858772"/>
      </p:ext>
    </p:extLst>
  </p:cSld>
  <p:clrMapOvr>
    <a:masterClrMapping/>
  </p:clrMapOvr>
  <p:transition spd="slow">
    <p:strips dir="ld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85B673-4BEA-434C-8F23-794BAFCD63EE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97298525"/>
      </p:ext>
    </p:extLst>
  </p:cSld>
  <p:clrMapOvr>
    <a:masterClrMapping/>
  </p:clrMapOvr>
  <p:transition spd="slow">
    <p:strips dir="ld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B90C6A6-84E8-4394-89BA-A5A9BDCD8D12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77457741"/>
      </p:ext>
    </p:extLst>
  </p:cSld>
  <p:clrMapOvr>
    <a:masterClrMapping/>
  </p:clrMapOvr>
  <p:transition spd="slow">
    <p:strips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24075" y="188913"/>
            <a:ext cx="6840538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400">
                <a:latin typeface="+mn-lt"/>
                <a:ea typeface="+mn-ea"/>
                <a:cs typeface="+mn-cs"/>
              </a:defRPr>
            </a:lvl1pPr>
          </a:lstStyle>
          <a:p>
            <a:pPr algn="l">
              <a:defRPr/>
            </a:pPr>
            <a:fld id="{26BD506E-5E9A-4B25-ADDF-8C3AD7EB8F6F}" type="datetime1">
              <a:rPr lang="en-US" b="0" smtClean="0">
                <a:solidFill>
                  <a:srgbClr val="000000"/>
                </a:solidFill>
              </a:rPr>
              <a:t>3/23/2022</a:t>
            </a:fld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69DEBB9-BFE2-442E-8EFB-84DF024D75D3}" type="slidenum">
              <a:rPr lang="en-US" altLang="th-TH" b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‹#›</a:t>
            </a:fld>
            <a:endParaRPr lang="en-US" altLang="th-TH" b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412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8" r:id="rId1"/>
    <p:sldLayoutId id="2147484109" r:id="rId2"/>
    <p:sldLayoutId id="2147484110" r:id="rId3"/>
    <p:sldLayoutId id="2147484111" r:id="rId4"/>
    <p:sldLayoutId id="2147484112" r:id="rId5"/>
    <p:sldLayoutId id="2147484113" r:id="rId6"/>
    <p:sldLayoutId id="2147484114" r:id="rId7"/>
    <p:sldLayoutId id="2147484115" r:id="rId8"/>
    <p:sldLayoutId id="2147484116" r:id="rId9"/>
    <p:sldLayoutId id="2147484117" r:id="rId10"/>
    <p:sldLayoutId id="2147484118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j-lt"/>
          <a:ea typeface="SimHei" pitchFamily="2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SimHei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SimHei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SimHei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SimHei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黑体" pitchFamily="1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黑体" pitchFamily="1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黑体" pitchFamily="1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黑体" pitchFamily="1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SimHei" pitchFamily="2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SimHei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SimHei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SimHei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SimHei" pitchFamily="2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5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1800" b="0">
              <a:solidFill>
                <a:prstClr val="black"/>
              </a:solidFill>
              <a:latin typeface="Constantia"/>
              <a:cs typeface="Arial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7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1800" b="0">
              <a:solidFill>
                <a:prstClr val="black"/>
              </a:solidFill>
              <a:latin typeface="Constantia"/>
              <a:cs typeface="Arial" charset="0"/>
            </a:endParaRPr>
          </a:p>
        </p:txBody>
      </p:sp>
      <p:sp>
        <p:nvSpPr>
          <p:cNvPr id="2052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1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en-US" smtClean="0"/>
              <a:t>คลิกเพื่อแก้ไขลักษณะชื่อเรื่องต้นแบบ</a:t>
            </a:r>
            <a:endParaRPr lang="en-US" altLang="en-US" smtClean="0"/>
          </a:p>
        </p:txBody>
      </p:sp>
      <p:sp>
        <p:nvSpPr>
          <p:cNvPr id="205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4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en-US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en-US" smtClean="0"/>
              <a:t>ระดับที่สอง</a:t>
            </a:r>
          </a:p>
          <a:p>
            <a:pPr lvl="2"/>
            <a:r>
              <a:rPr lang="th-TH" altLang="en-US" smtClean="0"/>
              <a:t>ระดับที่สาม</a:t>
            </a:r>
          </a:p>
          <a:p>
            <a:pPr lvl="3"/>
            <a:r>
              <a:rPr lang="th-TH" altLang="en-US" smtClean="0"/>
              <a:t>ระดับที่สี่</a:t>
            </a:r>
          </a:p>
          <a:p>
            <a:pPr lvl="4"/>
            <a:r>
              <a:rPr lang="th-TH" altLang="en-US" smtClean="0"/>
              <a:t>ระดับที่ห้า</a:t>
            </a:r>
            <a:endParaRPr lang="en-US" altLang="en-US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3B8625A-D6C2-49C9-A159-E7E7C61AD2B0}" type="datetime1">
              <a:rPr lang="en-US" b="0" smtClean="0">
                <a:solidFill>
                  <a:srgbClr val="04617B">
                    <a:shade val="90000"/>
                  </a:srgbClr>
                </a:solidFill>
              </a:rPr>
              <a:t>3/23/2022</a:t>
            </a:fld>
            <a:endParaRPr lang="en-US" b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2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b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2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E47D0B2-915E-41D8-BEDD-60C1E1CBA590}" type="slidenum">
              <a:rPr lang="en-US" b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 b="0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057" name="Group 1"/>
          <p:cNvGrpSpPr>
            <a:grpSpLocks/>
          </p:cNvGrpSpPr>
          <p:nvPr/>
        </p:nvGrpSpPr>
        <p:grpSpPr bwMode="auto">
          <a:xfrm>
            <a:off x="-19050" y="203202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l">
                <a:defRPr/>
              </a:pPr>
              <a:endParaRPr lang="en-US" sz="1800" b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l">
                <a:defRPr/>
              </a:pPr>
              <a:endParaRPr lang="en-US" sz="1800" b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382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0" r:id="rId1"/>
    <p:sldLayoutId id="2147484181" r:id="rId2"/>
    <p:sldLayoutId id="2147484182" r:id="rId3"/>
    <p:sldLayoutId id="2147484183" r:id="rId4"/>
    <p:sldLayoutId id="2147484184" r:id="rId5"/>
    <p:sldLayoutId id="2147484185" r:id="rId6"/>
    <p:sldLayoutId id="2147484186" r:id="rId7"/>
    <p:sldLayoutId id="2147484187" r:id="rId8"/>
    <p:sldLayoutId id="2147484188" r:id="rId9"/>
    <p:sldLayoutId id="2147484189" r:id="rId10"/>
    <p:sldLayoutId id="2147484190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รูปแบบอิสระ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2400" b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8" name="รูปแบบอิสระ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2400" b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1028" name="ตัวยึดชื่อเรื่อง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 smtClean="0"/>
              <a:t>คลิกเพื่อแก้ไขลักษณะชื่อเรื่องต้นแบบ</a:t>
            </a:r>
            <a:endParaRPr lang="en-US" altLang="th-TH" smtClean="0"/>
          </a:p>
        </p:txBody>
      </p:sp>
      <p:sp>
        <p:nvSpPr>
          <p:cNvPr id="1029" name="ตัวยึดข้อความ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 smtClean="0"/>
              <a:t>ระดับที่สอง</a:t>
            </a:r>
          </a:p>
          <a:p>
            <a:pPr lvl="2"/>
            <a:r>
              <a:rPr lang="th-TH" altLang="th-TH" smtClean="0"/>
              <a:t>ระดับที่สาม</a:t>
            </a:r>
          </a:p>
          <a:p>
            <a:pPr lvl="3"/>
            <a:r>
              <a:rPr lang="th-TH" altLang="th-TH" smtClean="0"/>
              <a:t>ระดับที่สี่</a:t>
            </a:r>
          </a:p>
          <a:p>
            <a:pPr lvl="4"/>
            <a:r>
              <a:rPr lang="th-TH" altLang="th-TH" smtClean="0"/>
              <a:t>ระดับที่ห้า</a:t>
            </a:r>
            <a:endParaRPr lang="en-US" altLang="th-TH" smtClean="0"/>
          </a:p>
        </p:txBody>
      </p:sp>
      <p:sp>
        <p:nvSpPr>
          <p:cNvPr id="10" name="ตัวยึดวันที่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0E54A747-0A75-44ED-B252-EE7D37D095F4}" type="datetime1">
              <a:rPr lang="en-US" b="0" smtClean="0">
                <a:solidFill>
                  <a:srgbClr val="04617B">
                    <a:shade val="90000"/>
                  </a:srgbClr>
                </a:solidFill>
              </a:rPr>
              <a:t>3/23/2022</a:t>
            </a:fld>
            <a:endParaRPr lang="en-US" b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ตัวยึดท้ายกระดาษ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th-TH" b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ตัวยึดหมายเลขภาพนิ่ง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46827E5E-A1EC-4FBB-842B-8E8AC2E1CC22}" type="slidenum">
              <a:rPr lang="en-US" altLang="th-TH" b="0"/>
              <a:pPr>
                <a:defRPr/>
              </a:pPr>
              <a:t>‹#›</a:t>
            </a:fld>
            <a:endParaRPr lang="en-US" altLang="th-TH" b="0"/>
          </a:p>
        </p:txBody>
      </p:sp>
      <p:grpSp>
        <p:nvGrpSpPr>
          <p:cNvPr id="1033" name="กลุ่ม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รูปแบบอิสระ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b="0">
                <a:solidFill>
                  <a:prstClr val="black"/>
                </a:solidFill>
              </a:endParaRPr>
            </a:p>
          </p:txBody>
        </p:sp>
        <p:sp>
          <p:nvSpPr>
            <p:cNvPr id="13" name="รูปแบบอิสระ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b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1012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0" r:id="rId1"/>
    <p:sldLayoutId id="2147484241" r:id="rId2"/>
    <p:sldLayoutId id="2147484242" r:id="rId3"/>
    <p:sldLayoutId id="2147484243" r:id="rId4"/>
    <p:sldLayoutId id="2147484244" r:id="rId5"/>
    <p:sldLayoutId id="2147484245" r:id="rId6"/>
    <p:sldLayoutId id="2147484246" r:id="rId7"/>
    <p:sldLayoutId id="2147484247" r:id="rId8"/>
    <p:sldLayoutId id="2147484248" r:id="rId9"/>
    <p:sldLayoutId id="2147484249" r:id="rId10"/>
    <p:sldLayoutId id="214748425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75000"/>
              </a:schemeClr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Angsana New" pitchFamily="18" charset="-34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Angsana New" pitchFamily="18" charset="-34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D309ED-20F4-4794-BE7B-E97C74312F18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000" b="1" i="0" u="none" strike="noStrike" kern="1200" cap="none" spc="0" normalizeH="0" baseline="0" noProof="0">
                <a:ln>
                  <a:noFill/>
                </a:ln>
                <a:solidFill>
                  <a:srgbClr val="04617B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000" b="1" i="0" u="none" strike="noStrike" kern="1200" cap="none" spc="0" normalizeH="0" baseline="0" noProof="0">
                <a:ln>
                  <a:noFill/>
                </a:ln>
                <a:solidFill>
                  <a:srgbClr val="04617B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9005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2" r:id="rId1"/>
    <p:sldLayoutId id="2147484253" r:id="rId2"/>
    <p:sldLayoutId id="2147484254" r:id="rId3"/>
    <p:sldLayoutId id="2147484255" r:id="rId4"/>
    <p:sldLayoutId id="2147484256" r:id="rId5"/>
    <p:sldLayoutId id="2147484257" r:id="rId6"/>
    <p:sldLayoutId id="2147484258" r:id="rId7"/>
    <p:sldLayoutId id="2147484259" r:id="rId8"/>
    <p:sldLayoutId id="2147484260" r:id="rId9"/>
    <p:sldLayoutId id="2147484261" r:id="rId10"/>
    <p:sldLayoutId id="2147484262" r:id="rId11"/>
  </p:sldLayoutIdLst>
  <p:transition spd="slow">
    <p:strips dir="l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75000"/>
              </a:schemeClr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Angsana New" pitchFamily="18" charset="-34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Angsana New" pitchFamily="18" charset="-34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D309ED-20F4-4794-BE7B-E97C74312F18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000" b="1" i="0" u="none" strike="noStrike" kern="1200" cap="none" spc="0" normalizeH="0" baseline="0" noProof="0">
                <a:ln>
                  <a:noFill/>
                </a:ln>
                <a:solidFill>
                  <a:srgbClr val="04617B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000" b="1" i="0" u="none" strike="noStrike" kern="1200" cap="none" spc="0" normalizeH="0" baseline="0" noProof="0">
                <a:ln>
                  <a:noFill/>
                </a:ln>
                <a:solidFill>
                  <a:srgbClr val="04617B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2674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4" r:id="rId1"/>
    <p:sldLayoutId id="2147484265" r:id="rId2"/>
    <p:sldLayoutId id="2147484266" r:id="rId3"/>
    <p:sldLayoutId id="2147484267" r:id="rId4"/>
    <p:sldLayoutId id="2147484268" r:id="rId5"/>
    <p:sldLayoutId id="2147484269" r:id="rId6"/>
    <p:sldLayoutId id="2147484270" r:id="rId7"/>
    <p:sldLayoutId id="2147484271" r:id="rId8"/>
    <p:sldLayoutId id="2147484272" r:id="rId9"/>
    <p:sldLayoutId id="2147484273" r:id="rId10"/>
    <p:sldLayoutId id="2147484274" r:id="rId11"/>
  </p:sldLayoutIdLst>
  <p:transition spd="slow">
    <p:strips dir="l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4" Type="http://schemas.openxmlformats.org/officeDocument/2006/relationships/hyperlink" Target="http://www.cgd.go.th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90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รูปภาพ 2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473040"/>
            <a:ext cx="1018064" cy="1018064"/>
          </a:xfrm>
          <a:prstGeom prst="rect">
            <a:avLst/>
          </a:prstGeom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525643"/>
            <a:ext cx="1008112" cy="1008112"/>
          </a:xfrm>
          <a:prstGeom prst="rect">
            <a:avLst/>
          </a:prstGeom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254" y="476672"/>
            <a:ext cx="802040" cy="802040"/>
          </a:xfrm>
          <a:prstGeom prst="rect">
            <a:avLst/>
          </a:prstGeom>
        </p:spPr>
      </p:pic>
      <p:pic>
        <p:nvPicPr>
          <p:cNvPr id="17" name="รูปภาพ 1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81" y="435692"/>
            <a:ext cx="802040" cy="802040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223" y="5265808"/>
            <a:ext cx="1607840" cy="1607840"/>
          </a:xfrm>
          <a:prstGeom prst="rect">
            <a:avLst/>
          </a:prstGeom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74" y="5098251"/>
            <a:ext cx="1828654" cy="1828655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670" y="2420888"/>
            <a:ext cx="5318618" cy="3304194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7" name="ชื่อเรื่องรอง 2"/>
          <p:cNvSpPr txBox="1">
            <a:spLocks/>
          </p:cNvSpPr>
          <p:nvPr/>
        </p:nvSpPr>
        <p:spPr bwMode="auto">
          <a:xfrm>
            <a:off x="2205681" y="1254845"/>
            <a:ext cx="4572833" cy="1368152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/>
        </p:spPr>
        <p:txBody>
          <a:bodyPr anchor="ctr"/>
          <a:lstStyle>
            <a:lvl1pPr marL="273050" indent="-2730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th-TH" altLang="en-US" sz="4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IT๙ " pitchFamily="2" charset="-34"/>
                <a:cs typeface="TH NiramitIT๙ " pitchFamily="2" charset="-34"/>
              </a:rPr>
              <a:t>จังหวัดพังงา</a:t>
            </a:r>
          </a:p>
        </p:txBody>
      </p:sp>
      <p:sp>
        <p:nvSpPr>
          <p:cNvPr id="8" name="ชื่อเรื่อง 1"/>
          <p:cNvSpPr txBox="1">
            <a:spLocks/>
          </p:cNvSpPr>
          <p:nvPr/>
        </p:nvSpPr>
        <p:spPr bwMode="auto">
          <a:xfrm>
            <a:off x="2223976" y="5700071"/>
            <a:ext cx="4717003" cy="739316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/>
        </p:spPr>
        <p:txBody>
          <a:bodyPr lIns="0" rIns="0" bIns="0" anchor="b"/>
          <a:lstStyle>
            <a:lvl1pPr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sz="46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IT๙ " pitchFamily="2" charset="-34"/>
                <a:cs typeface="TH NiramitIT๙ " pitchFamily="2" charset="-34"/>
              </a:rPr>
              <a:t>สำนักงานคลังจังหวัดพังงา</a:t>
            </a:r>
            <a:endParaRPr lang="en-US" altLang="en-US" sz="46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NiramitIT๙ " pitchFamily="2" charset="-34"/>
              <a:cs typeface="TH NiramitIT๙ " pitchFamily="2" charset="-34"/>
            </a:endParaRPr>
          </a:p>
        </p:txBody>
      </p:sp>
      <p:sp>
        <p:nvSpPr>
          <p:cNvPr id="9" name="ชื่อเรื่องรอง 2"/>
          <p:cNvSpPr txBox="1">
            <a:spLocks/>
          </p:cNvSpPr>
          <p:nvPr/>
        </p:nvSpPr>
        <p:spPr bwMode="auto">
          <a:xfrm>
            <a:off x="802817" y="116634"/>
            <a:ext cx="7488832" cy="1440161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/>
        </p:spPr>
        <p:txBody>
          <a:bodyPr anchor="ctr"/>
          <a:lstStyle>
            <a:lvl1pPr marL="273050" indent="-2730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th-TH" altLang="en-US" sz="4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IT๙ " pitchFamily="2" charset="-34"/>
                <a:cs typeface="TH NiramitIT๙ " pitchFamily="2" charset="-34"/>
              </a:rPr>
              <a:t>สรุปผลการเบิกจ่ายเงินงบประมาณ </a:t>
            </a:r>
            <a:endParaRPr lang="en-US" altLang="en-US" sz="48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NiramitIT๙ " pitchFamily="2" charset="-34"/>
              <a:cs typeface="TH NiramitIT๙ " pitchFamily="2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7504" y="6061197"/>
            <a:ext cx="1839302" cy="788272"/>
          </a:xfrm>
          <a:prstGeom prst="rect">
            <a:avLst/>
          </a:prstGeom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223" y="6069728"/>
            <a:ext cx="1839302" cy="788272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8" t="59800" r="26543"/>
          <a:stretch/>
        </p:blipFill>
        <p:spPr>
          <a:xfrm>
            <a:off x="4" y="4560167"/>
            <a:ext cx="1808257" cy="1926453"/>
          </a:xfrm>
          <a:prstGeom prst="rect">
            <a:avLst/>
          </a:prstGeom>
        </p:spPr>
      </p:pic>
      <p:pic>
        <p:nvPicPr>
          <p:cNvPr id="20" name="รูปภาพ 19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46" t="29301" r="26543" b="40200"/>
          <a:stretch/>
        </p:blipFill>
        <p:spPr>
          <a:xfrm flipH="1">
            <a:off x="7452321" y="4797154"/>
            <a:ext cx="1662205" cy="1855857"/>
          </a:xfrm>
          <a:prstGeom prst="rect">
            <a:avLst/>
          </a:prstGeom>
        </p:spPr>
      </p:pic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57F31-BB7B-4EAB-8F25-98A4CA18C592}" type="slidenum">
              <a:rPr lang="en-US" altLang="th-TH" smtClean="0">
                <a:solidFill>
                  <a:srgbClr val="000000"/>
                </a:solidFill>
              </a:rPr>
              <a:pPr/>
              <a:t>1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39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DD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6" descr="นกกรม(ไม่มีพื้นหลัง)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"/>
          </a:blip>
          <a:srcRect l="14323" r="22270"/>
          <a:stretch>
            <a:fillRect/>
          </a:stretch>
        </p:blipFill>
        <p:spPr bwMode="auto">
          <a:xfrm>
            <a:off x="73025" y="85725"/>
            <a:ext cx="62865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0256"/>
          </a:xfrm>
          <a:solidFill>
            <a:srgbClr val="0066FF"/>
          </a:solidFill>
        </p:spPr>
        <p:txBody>
          <a:bodyPr anchor="ctr"/>
          <a:lstStyle/>
          <a:p>
            <a:pPr algn="ctr"/>
            <a:r>
              <a:rPr lang="th-TH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หนังสือสำนักเลขาธิการคณะรัฐมนตรี </a:t>
            </a:r>
            <a:r>
              <a:rPr lang="th-TH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h-TH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h-TH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ด่วน</a:t>
            </a:r>
            <a:r>
              <a:rPr lang="th-TH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ที่สุด ที่ นร 0505/ว </a:t>
            </a:r>
            <a:r>
              <a:rPr lang="th-TH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3476 </a:t>
            </a:r>
            <a:r>
              <a:rPr lang="th-TH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ลงวันที่ </a:t>
            </a:r>
            <a:r>
              <a:rPr lang="th-TH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 ธันวาคม 2564</a:t>
            </a:r>
            <a:endParaRPr lang="th-TH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7712" y="1916832"/>
            <a:ext cx="9144000" cy="3084073"/>
          </a:xfrm>
          <a:solidFill>
            <a:srgbClr val="FCDDCF"/>
          </a:solidFill>
        </p:spPr>
        <p:txBody>
          <a:bodyPr anchor="ctr"/>
          <a:lstStyle/>
          <a:p>
            <a:pPr marL="0" indent="0" algn="ctr">
              <a:buNone/>
            </a:pPr>
            <a:r>
              <a:rPr lang="th-TH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UPC" panose="020B0304020202020204" pitchFamily="34" charset="-34"/>
                <a:cs typeface="+mj-cs"/>
              </a:rPr>
              <a:t>มติคณะรัฐมนตรี </a:t>
            </a:r>
          </a:p>
          <a:p>
            <a:pPr marL="0" indent="0" algn="ctr">
              <a:buNone/>
            </a:pPr>
            <a:r>
              <a:rPr lang="th-TH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UPC" panose="020B0304020202020204" pitchFamily="34" charset="-34"/>
                <a:cs typeface="+mj-cs"/>
              </a:rPr>
              <a:t>เมื่อวันที่ 21 ธันวาคม 2564 เห็นชอบมาตรการ</a:t>
            </a:r>
          </a:p>
          <a:p>
            <a:pPr marL="0" indent="0" algn="ctr">
              <a:buNone/>
            </a:pPr>
            <a:r>
              <a:rPr lang="th-TH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UPC" panose="020B0304020202020204" pitchFamily="34" charset="-34"/>
                <a:cs typeface="+mj-cs"/>
              </a:rPr>
              <a:t>เร่งรัดการเบิกจ่ายงบประมาณและการ</a:t>
            </a:r>
            <a:r>
              <a:rPr lang="th-TH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UPC" panose="020B0304020202020204" pitchFamily="34" charset="-34"/>
                <a:cs typeface="+mj-cs"/>
              </a:rPr>
              <a:t>ใช้</a:t>
            </a:r>
            <a:r>
              <a:rPr lang="th-TH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UPC" panose="020B0304020202020204" pitchFamily="34" charset="-34"/>
                <a:cs typeface="+mj-cs"/>
              </a:rPr>
              <a:t>จ่ายภาครัฐประจำปี</a:t>
            </a:r>
            <a:r>
              <a:rPr lang="th-TH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UPC" panose="020B0304020202020204" pitchFamily="34" charset="-34"/>
                <a:cs typeface="+mj-cs"/>
              </a:rPr>
              <a:t>งบประมาณ พ.ศ. </a:t>
            </a:r>
            <a:r>
              <a:rPr lang="th-TH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UPC" panose="020B0304020202020204" pitchFamily="34" charset="-34"/>
                <a:cs typeface="+mj-cs"/>
              </a:rPr>
              <a:t>2565</a:t>
            </a:r>
            <a:endParaRPr lang="en-US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itchFamily="34" charset="-34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9406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ชื่อเรื่อง 1"/>
          <p:cNvSpPr txBox="1">
            <a:spLocks/>
          </p:cNvSpPr>
          <p:nvPr/>
        </p:nvSpPr>
        <p:spPr bwMode="auto">
          <a:xfrm>
            <a:off x="107504" y="548680"/>
            <a:ext cx="8765604" cy="15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18288" bIns="0" numCol="1" anchor="b" anchorCtr="0" compatLnSpc="1">
            <a:prstTxWarp prst="textNoShape">
              <a:avLst/>
            </a:prstTxWarp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Cordia New" pitchFamily="34" charset="-34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Cordia New" pitchFamily="34" charset="-34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Cordia New" pitchFamily="34" charset="-34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Cordia New" pitchFamily="34" charset="-34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Cordia New" pitchFamily="34" charset="-34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Cordia New" pitchFamily="34" charset="-34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Cordia New" pitchFamily="34" charset="-34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Cordia New" pitchFamily="34" charset="-34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6FC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เป้าหมายการเบิกจ่ายงบประมาณและการใช้จ่ายภาครัฐ</a:t>
            </a:r>
            <a:r>
              <a:rPr kumimoji="0" lang="th-TH" sz="5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6FC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 </a:t>
            </a:r>
            <a:r>
              <a:rPr kumimoji="0" lang="th-TH" sz="4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6FC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ประจำปีงบประมาณ พ.ศ. 2565</a:t>
            </a:r>
            <a:endParaRPr kumimoji="0" lang="th-TH" sz="4500" b="1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j-ea"/>
              <a:cs typeface="Cordia New" panose="020B0304020202020204" pitchFamily="34" charset="-34"/>
            </a:endParaRPr>
          </a:p>
        </p:txBody>
      </p:sp>
      <p:graphicFrame>
        <p:nvGraphicFramePr>
          <p:cNvPr id="8" name="ตัวแทนเนื้อหา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6016831"/>
              </p:ext>
            </p:extLst>
          </p:nvPr>
        </p:nvGraphicFramePr>
        <p:xfrm>
          <a:off x="232148" y="2276872"/>
          <a:ext cx="8640960" cy="4442462"/>
        </p:xfrm>
        <a:graphic>
          <a:graphicData uri="http://schemas.openxmlformats.org/drawingml/2006/table">
            <a:tbl>
              <a:tblPr firstRow="1" bandRow="1"/>
              <a:tblGrid>
                <a:gridCol w="2160240">
                  <a:extLst>
                    <a:ext uri="{9D8B030D-6E8A-4147-A177-3AD203B41FA5}">
                      <a16:colId xmlns:a16="http://schemas.microsoft.com/office/drawing/2014/main" val="384897482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901150797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3362576774"/>
                    </a:ext>
                  </a:extLst>
                </a:gridCol>
                <a:gridCol w="1058503">
                  <a:extLst>
                    <a:ext uri="{9D8B030D-6E8A-4147-A177-3AD203B41FA5}">
                      <a16:colId xmlns:a16="http://schemas.microsoft.com/office/drawing/2014/main" val="766606595"/>
                    </a:ext>
                  </a:extLst>
                </a:gridCol>
                <a:gridCol w="1058503">
                  <a:extLst>
                    <a:ext uri="{9D8B030D-6E8A-4147-A177-3AD203B41FA5}">
                      <a16:colId xmlns:a16="http://schemas.microsoft.com/office/drawing/2014/main" val="3371777052"/>
                    </a:ext>
                  </a:extLst>
                </a:gridCol>
                <a:gridCol w="1101737">
                  <a:extLst>
                    <a:ext uri="{9D8B030D-6E8A-4147-A177-3AD203B41FA5}">
                      <a16:colId xmlns:a16="http://schemas.microsoft.com/office/drawing/2014/main" val="2659774493"/>
                    </a:ext>
                  </a:extLst>
                </a:gridCol>
                <a:gridCol w="1101737">
                  <a:extLst>
                    <a:ext uri="{9D8B030D-6E8A-4147-A177-3AD203B41FA5}">
                      <a16:colId xmlns:a16="http://schemas.microsoft.com/office/drawing/2014/main" val="3474893418"/>
                    </a:ext>
                  </a:extLst>
                </a:gridCol>
              </a:tblGrid>
              <a:tr h="521843">
                <a:tc rowSpan="2"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itchFamily="18" charset="-34"/>
                          <a:cs typeface="Angsana New" pitchFamily="18" charset="-34"/>
                        </a:rPr>
                        <a:t>ไตร</a:t>
                      </a:r>
                      <a:r>
                        <a:rPr lang="th-TH" sz="3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itchFamily="18" charset="-34"/>
                          <a:cs typeface="Angsana New" pitchFamily="18" charset="-34"/>
                        </a:rPr>
                        <a:t>มาส</a:t>
                      </a: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CC"/>
                    </a:solidFill>
                  </a:tcPr>
                </a:tc>
                <a:tc gridSpan="2"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itchFamily="18" charset="-34"/>
                          <a:cs typeface="Angsana New" pitchFamily="18" charset="-34"/>
                        </a:rPr>
                        <a:t>รายจ่ายประจำ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CC"/>
                    </a:solidFill>
                  </a:tcPr>
                </a:tc>
                <a:tc gridSpan="2"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itchFamily="18" charset="-34"/>
                          <a:cs typeface="Angsana New" pitchFamily="18" charset="-34"/>
                        </a:rPr>
                        <a:t>รายจ่ายลงทุน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CC"/>
                    </a:solidFill>
                  </a:tcPr>
                </a:tc>
                <a:tc gridSpan="2"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itchFamily="18" charset="-34"/>
                          <a:cs typeface="Angsana New" pitchFamily="18" charset="-34"/>
                        </a:rPr>
                        <a:t>รายจ่ายภาพรวม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7C8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169304"/>
                  </a:ext>
                </a:extLst>
              </a:tr>
              <a:tr h="521843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เบิกจ่าย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ใช้จ่าย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เบิกจ่าย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ใช้จ่าย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เบิกจ่าย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ใช้จ่าย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1859645"/>
                  </a:ext>
                </a:extLst>
              </a:tr>
              <a:tr h="849694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u="non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itchFamily="18" charset="-34"/>
                          <a:cs typeface="Angsana New" pitchFamily="18" charset="-34"/>
                        </a:rPr>
                        <a:t>ไตรมาสที่ 1</a:t>
                      </a:r>
                      <a:endParaRPr lang="en-US" sz="3200" b="0" u="non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u="non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34.00</a:t>
                      </a:r>
                      <a:endParaRPr lang="en-US" sz="3200" b="0" u="non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u="non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35.33</a:t>
                      </a:r>
                      <a:endParaRPr lang="en-US" sz="3200" b="0" u="non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u="non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13.00</a:t>
                      </a:r>
                      <a:endParaRPr lang="en-US" sz="3200" b="0" u="non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u="non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28.96</a:t>
                      </a:r>
                      <a:endParaRPr lang="en-US" sz="3200" b="0" u="non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u="non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30.00</a:t>
                      </a:r>
                      <a:endParaRPr lang="en-US" sz="3200" b="0" u="non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u="non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34.08</a:t>
                      </a:r>
                      <a:endParaRPr lang="en-US" sz="3200" b="0" u="non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5988838"/>
                  </a:ext>
                </a:extLst>
              </a:tr>
              <a:tr h="849694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none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itchFamily="18" charset="-34"/>
                          <a:cs typeface="Angsana New" pitchFamily="18" charset="-34"/>
                        </a:rPr>
                        <a:t>ไตรมาส</a:t>
                      </a:r>
                      <a:r>
                        <a:rPr lang="th-TH" sz="3200" b="1" u="non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itchFamily="18" charset="-34"/>
                          <a:cs typeface="Angsana New" pitchFamily="18" charset="-34"/>
                        </a:rPr>
                        <a:t>ที่ 2</a:t>
                      </a:r>
                      <a:endParaRPr lang="en-US" sz="3200" b="1" u="non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non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57.00</a:t>
                      </a:r>
                      <a:endParaRPr lang="en-US" sz="3200" b="1" u="non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non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55.78</a:t>
                      </a:r>
                      <a:endParaRPr lang="en-US" sz="3200" b="1" u="non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non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29.00</a:t>
                      </a:r>
                      <a:endParaRPr lang="en-US" sz="3200" b="1" u="non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non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58.15</a:t>
                      </a:r>
                      <a:endParaRPr lang="en-US" sz="3200" b="1" u="non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non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51.00</a:t>
                      </a:r>
                      <a:endParaRPr lang="en-US" sz="3200" b="1" u="non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non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56.24</a:t>
                      </a:r>
                      <a:endParaRPr lang="en-US" sz="3200" b="1" u="non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226472"/>
                  </a:ext>
                </a:extLst>
              </a:tr>
              <a:tr h="849694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itchFamily="18" charset="-34"/>
                          <a:cs typeface="Angsana New" pitchFamily="18" charset="-34"/>
                        </a:rPr>
                        <a:t>ไตรมาส</a:t>
                      </a:r>
                      <a:r>
                        <a:rPr lang="th-TH" sz="3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itchFamily="18" charset="-34"/>
                          <a:cs typeface="Angsana New" pitchFamily="18" charset="-34"/>
                        </a:rPr>
                        <a:t>ที่ 3</a:t>
                      </a:r>
                      <a:endParaRPr lang="en-US" sz="3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79.00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81.76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46.00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81.65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72.00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81.74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7988954"/>
                  </a:ext>
                </a:extLst>
              </a:tr>
              <a:tr h="849694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sng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itchFamily="18" charset="-34"/>
                          <a:cs typeface="Angsana New" pitchFamily="18" charset="-34"/>
                        </a:rPr>
                        <a:t>ไตรมาส</a:t>
                      </a:r>
                      <a:r>
                        <a:rPr lang="th-TH" sz="3200" b="1" u="sng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itchFamily="18" charset="-34"/>
                          <a:cs typeface="Angsana New" pitchFamily="18" charset="-34"/>
                        </a:rPr>
                        <a:t>ที่ 4</a:t>
                      </a:r>
                      <a:endParaRPr lang="en-US" sz="3200" b="1" u="sng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sng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98.00</a:t>
                      </a:r>
                      <a:endParaRPr lang="en-US" sz="3200" b="1" u="sng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sng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100</a:t>
                      </a:r>
                      <a:endParaRPr lang="en-US" sz="3200" b="1" u="sng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sng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75.00</a:t>
                      </a:r>
                      <a:endParaRPr lang="en-US" sz="3200" b="1" u="sng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sng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100</a:t>
                      </a:r>
                      <a:endParaRPr lang="en-US" sz="3200" b="1" u="sng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sng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93.00</a:t>
                      </a:r>
                      <a:endParaRPr lang="en-US" sz="3200" b="1" u="sng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sng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100</a:t>
                      </a:r>
                      <a:endParaRPr lang="en-US" sz="3200" b="1" u="sng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5970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6870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5" descr="C:\Documents and Settings\nooseela_m\My Documents\My Pictures\Wallpaper\ภาพนิ่ง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25" y="2"/>
            <a:ext cx="9144000" cy="1444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4094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4803010"/>
              </p:ext>
            </p:extLst>
          </p:nvPr>
        </p:nvGraphicFramePr>
        <p:xfrm>
          <a:off x="150159" y="1639708"/>
          <a:ext cx="8843682" cy="3869867"/>
        </p:xfrm>
        <a:graphic>
          <a:graphicData uri="http://schemas.openxmlformats.org/drawingml/2006/table">
            <a:tbl>
              <a:tblPr/>
              <a:tblGrid>
                <a:gridCol w="1973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7505">
                  <a:extLst>
                    <a:ext uri="{9D8B030D-6E8A-4147-A177-3AD203B41FA5}">
                      <a16:colId xmlns:a16="http://schemas.microsoft.com/office/drawing/2014/main" val="3993690243"/>
                    </a:ext>
                  </a:extLst>
                </a:gridCol>
              </a:tblGrid>
              <a:tr h="85460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รายการ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งบประมาณ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PO</a:t>
                      </a: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เบิกจ่าย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ร้อยละ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(การเบิกจ่าย)</a:t>
                      </a: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ร้อยละ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(การใช้จ่าย)</a:t>
                      </a: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839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8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รายจ่ายประจำ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8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 740.82  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7.45 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634.09 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85.59 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86.60  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365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8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รายจ่ายลงทุน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8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1,119.07 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518.09 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306.95 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27.43  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73.73 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724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ภาพรวม</a:t>
                      </a:r>
                      <a:endParaRPr kumimoji="0" lang="en-US" sz="33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</a:t>
                      </a:r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1,859.89 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</a:t>
                      </a:r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525.55 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</a:t>
                      </a:r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941.05 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300" b="1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50.60 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78.85 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4034" name="Rectangle 3"/>
          <p:cNvSpPr>
            <a:spLocks noChangeArrowheads="1"/>
          </p:cNvSpPr>
          <p:nvPr/>
        </p:nvSpPr>
        <p:spPr bwMode="auto">
          <a:xfrm>
            <a:off x="0" y="28527"/>
            <a:ext cx="9144000" cy="141577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ctr">
            <a:spAutoFit/>
          </a:bodyPr>
          <a:lstStyle/>
          <a:p>
            <a:pPr>
              <a:tabLst>
                <a:tab pos="914400" algn="l"/>
              </a:tabLst>
              <a:defRPr/>
            </a:pP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ผลการใช้จ่ายเงินงบประมาณรายจ่าย </a:t>
            </a:r>
            <a:r>
              <a:rPr lang="th-TH" altLang="en-US" sz="43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(</a:t>
            </a:r>
            <a:r>
              <a:rPr lang="th-TH" altLang="en-US" sz="43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ภาพรวม)</a:t>
            </a:r>
            <a:endParaRPr lang="th-TH" sz="43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>
              <a:tabLst>
                <a:tab pos="914400" algn="l"/>
              </a:tabLst>
              <a:defRPr/>
            </a:pPr>
            <a:r>
              <a:rPr lang="th-TH" sz="43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ข้อมูล ณ </a:t>
            </a: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วันที่ 18 มีนาคม 2565</a:t>
            </a:r>
            <a:endParaRPr lang="en-US" altLang="en-US" sz="43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7527696" y="1264789"/>
            <a:ext cx="1440160" cy="36004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eaLnBrk="0" hangingPunct="0"/>
            <a:r>
              <a:rPr lang="th-TH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/>
              </a:rPr>
              <a:t>หน่วย </a:t>
            </a:r>
            <a:r>
              <a:rPr lang="en-US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h-TH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/>
              </a:rPr>
              <a:t>ล้านบาท</a:t>
            </a:r>
            <a:endParaRPr lang="en-US" sz="20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Picture 2" descr="ผลการค้นหารูปภาพสำหรับ ตราสัญลักษณ์ กรมบัญชีกลาง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4"/>
            <a:ext cx="746496" cy="860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สี่เหลี่ยมผืนผ้า 2"/>
          <p:cNvSpPr/>
          <p:nvPr/>
        </p:nvSpPr>
        <p:spPr>
          <a:xfrm>
            <a:off x="150159" y="5591776"/>
            <a:ext cx="8174975" cy="112970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th-TH" sz="2800" u="sng" dirty="0" smtClean="0">
                <a:solidFill>
                  <a:srgbClr val="CC0000"/>
                </a:solidFill>
                <a:latin typeface="TH SarabunPSK" pitchFamily="34" charset="-34"/>
                <a:cs typeface="TH SarabunPSK" pitchFamily="34" charset="-34"/>
              </a:rPr>
              <a:t>ผลการเบิกจ่าย</a:t>
            </a:r>
            <a:r>
              <a:rPr lang="th-TH" sz="2800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: </a:t>
            </a:r>
            <a:r>
              <a:rPr lang="th-TH" sz="2800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ภาพรวม </a:t>
            </a:r>
            <a:r>
              <a:rPr lang="th-TH" sz="2800" dirty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เป็นลำดับที่ </a:t>
            </a:r>
            <a:r>
              <a:rPr lang="th-TH" sz="28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12 </a:t>
            </a:r>
            <a:r>
              <a:rPr lang="th-TH" sz="2800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ของ</a:t>
            </a:r>
            <a:r>
              <a:rPr lang="th-TH" sz="2800" dirty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ประเทศ และลำดับที่ </a:t>
            </a:r>
            <a:r>
              <a:rPr lang="th-TH" sz="28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4</a:t>
            </a:r>
            <a:r>
              <a:rPr lang="th-TH" sz="2800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800" dirty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ของ</a:t>
            </a:r>
            <a:r>
              <a:rPr lang="th-TH" sz="2800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ภาคใต้</a:t>
            </a:r>
          </a:p>
          <a:p>
            <a:pPr algn="l"/>
            <a:r>
              <a:rPr lang="th-TH" sz="2800" u="sng" dirty="0">
                <a:solidFill>
                  <a:srgbClr val="CC0000"/>
                </a:solidFill>
                <a:latin typeface="TH SarabunPSK" pitchFamily="34" charset="-34"/>
                <a:cs typeface="TH SarabunPSK" pitchFamily="34" charset="-34"/>
              </a:rPr>
              <a:t>ผลการใช้จ่าย</a:t>
            </a:r>
            <a:r>
              <a:rPr lang="th-TH" sz="2800" dirty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  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 :</a:t>
            </a:r>
            <a:r>
              <a:rPr lang="th-TH" sz="2800" dirty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 ภาพรวม เป็นลำดับที่ </a:t>
            </a:r>
            <a:r>
              <a:rPr lang="th-TH" sz="28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11</a:t>
            </a:r>
            <a:r>
              <a:rPr lang="th-TH" sz="2800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800" dirty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ของประเทศ และลำดับที่ </a:t>
            </a:r>
            <a:r>
              <a:rPr lang="th-TH" sz="28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3</a:t>
            </a:r>
            <a:r>
              <a:rPr lang="th-TH" sz="2800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800" dirty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ของ</a:t>
            </a:r>
            <a:r>
              <a:rPr lang="th-TH" sz="2800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ภาคใต้</a:t>
            </a:r>
            <a:endParaRPr lang="th-TH" sz="2800" dirty="0">
              <a:solidFill>
                <a:schemeClr val="accent1">
                  <a:lumMod val="75000"/>
                </a:schemeClr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6E1514-983F-408F-ABC0-7DFCF863460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4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วงรี 8"/>
          <p:cNvSpPr/>
          <p:nvPr/>
        </p:nvSpPr>
        <p:spPr>
          <a:xfrm>
            <a:off x="6244296" y="2779904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วงรี 12"/>
          <p:cNvSpPr/>
          <p:nvPr/>
        </p:nvSpPr>
        <p:spPr>
          <a:xfrm>
            <a:off x="7668344" y="2780928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3"/>
          <p:cNvSpPr txBox="1"/>
          <p:nvPr/>
        </p:nvSpPr>
        <p:spPr>
          <a:xfrm>
            <a:off x="7605054" y="2834569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30.82</a:t>
            </a:r>
            <a:endParaRPr lang="en-US" sz="24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TextBox 3"/>
          <p:cNvSpPr txBox="1"/>
          <p:nvPr/>
        </p:nvSpPr>
        <p:spPr>
          <a:xfrm>
            <a:off x="6164232" y="2834569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28.59</a:t>
            </a:r>
            <a:endParaRPr lang="en-US" sz="24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6" name="วงรี 8"/>
          <p:cNvSpPr/>
          <p:nvPr/>
        </p:nvSpPr>
        <p:spPr>
          <a:xfrm>
            <a:off x="6244296" y="3665969"/>
            <a:ext cx="576064" cy="532464"/>
          </a:xfrm>
          <a:prstGeom prst="ellipse">
            <a:avLst/>
          </a:prstGeom>
          <a:solidFill>
            <a:srgbClr val="FF33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6034652" y="3671681"/>
            <a:ext cx="995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-1.57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8" name="วงรี 8"/>
          <p:cNvSpPr/>
          <p:nvPr/>
        </p:nvSpPr>
        <p:spPr>
          <a:xfrm>
            <a:off x="6244296" y="4709047"/>
            <a:ext cx="576064" cy="532464"/>
          </a:xfrm>
          <a:prstGeom prst="ellipse">
            <a:avLst/>
          </a:prstGeom>
          <a:solidFill>
            <a:srgbClr val="FF33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6013089" y="4724907"/>
            <a:ext cx="995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-0.40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1" name="วงรี 20"/>
          <p:cNvSpPr/>
          <p:nvPr/>
        </p:nvSpPr>
        <p:spPr>
          <a:xfrm>
            <a:off x="7636768" y="3644169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วงรี 21"/>
          <p:cNvSpPr/>
          <p:nvPr/>
        </p:nvSpPr>
        <p:spPr>
          <a:xfrm>
            <a:off x="7668344" y="4700558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3"/>
          <p:cNvSpPr txBox="1"/>
          <p:nvPr/>
        </p:nvSpPr>
        <p:spPr>
          <a:xfrm>
            <a:off x="7585720" y="3687730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15.58</a:t>
            </a:r>
            <a:endParaRPr lang="en-US" sz="24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4" name="TextBox 3"/>
          <p:cNvSpPr txBox="1"/>
          <p:nvPr/>
        </p:nvSpPr>
        <p:spPr>
          <a:xfrm>
            <a:off x="7596336" y="4753976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22.61</a:t>
            </a:r>
            <a:endParaRPr lang="en-US" sz="24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1889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5" descr="C:\Documents and Settings\nooseela_m\My Documents\My Pictures\Wallpaper\ภาพนิ่ง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9144000" cy="1444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4094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743752"/>
              </p:ext>
            </p:extLst>
          </p:nvPr>
        </p:nvGraphicFramePr>
        <p:xfrm>
          <a:off x="113399" y="1633496"/>
          <a:ext cx="8827989" cy="3780482"/>
        </p:xfrm>
        <a:graphic>
          <a:graphicData uri="http://schemas.openxmlformats.org/drawingml/2006/table">
            <a:tbl>
              <a:tblPr/>
              <a:tblGrid>
                <a:gridCol w="19348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13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63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7060">
                  <a:extLst>
                    <a:ext uri="{9D8B030D-6E8A-4147-A177-3AD203B41FA5}">
                      <a16:colId xmlns:a16="http://schemas.microsoft.com/office/drawing/2014/main" val="2759916889"/>
                    </a:ext>
                  </a:extLst>
                </a:gridCol>
              </a:tblGrid>
              <a:tr h="85460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รายการ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งบประมาณ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PO</a:t>
                      </a: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เบิกจ่าย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ร้อยละ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(การเบิกจาย)</a:t>
                      </a: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ร้อยละ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(การใช้จ่าย)</a:t>
                      </a: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839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8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รายจ่ายประจำ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8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15.85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0.06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5.05 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      31.88 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32.28 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427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8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รายจ่ายลงทุน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8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86.68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30.62 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56.05 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      64.66 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99.99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724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ภาพรวม</a:t>
                      </a:r>
                      <a:endParaRPr kumimoji="0" lang="en-US" sz="33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102.53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</a:t>
                      </a:r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30.69 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</a:t>
                      </a:r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61.10 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300" b="1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      </a:t>
                      </a:r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59.60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300" b="1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89.53</a:t>
                      </a:r>
                      <a:r>
                        <a:rPr lang="en-US" sz="3300" b="1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</a:t>
                      </a:r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4034" name="Rectangle 3"/>
          <p:cNvSpPr>
            <a:spLocks noChangeArrowheads="1"/>
          </p:cNvSpPr>
          <p:nvPr/>
        </p:nvSpPr>
        <p:spPr bwMode="auto">
          <a:xfrm>
            <a:off x="0" y="28527"/>
            <a:ext cx="9144000" cy="141577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ctr">
            <a:spAutoFit/>
          </a:bodyPr>
          <a:lstStyle/>
          <a:p>
            <a:pPr>
              <a:tabLst>
                <a:tab pos="914400" algn="l"/>
              </a:tabLst>
              <a:defRPr/>
            </a:pP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ผลการใช้จ่ายเงินงบประมาณรายจ่าย</a:t>
            </a:r>
            <a:r>
              <a:rPr lang="th-TH" sz="4300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งบกรมจังหวัด</a:t>
            </a:r>
          </a:p>
          <a:p>
            <a:pPr>
              <a:tabLst>
                <a:tab pos="914400" algn="l"/>
              </a:tabLst>
              <a:defRPr/>
            </a:pPr>
            <a:r>
              <a:rPr lang="th-TH" sz="43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ข้อมูล ณ </a:t>
            </a: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วันที่ 18 มีนาคม 2565</a:t>
            </a:r>
            <a:endParaRPr lang="th-TH" sz="43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7573236" y="1264279"/>
            <a:ext cx="1368152" cy="36004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eaLnBrk="0" hangingPunct="0"/>
            <a:r>
              <a:rPr lang="th-TH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/>
              </a:rPr>
              <a:t>หน่วย </a:t>
            </a:r>
            <a:r>
              <a:rPr lang="en-US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h-TH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/>
              </a:rPr>
              <a:t>ล้านบาท</a:t>
            </a:r>
            <a:endParaRPr lang="en-US" sz="20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Picture 2" descr="ผลการค้นหารูปภาพสำหรับ ตราสัญลักษณ์ กรมบัญชีกลาง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4"/>
            <a:ext cx="746496" cy="860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504" y="5589240"/>
            <a:ext cx="8352928" cy="954107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th-TH" sz="2800" u="sng" dirty="0" smtClean="0">
                <a:solidFill>
                  <a:srgbClr val="CC0000"/>
                </a:solidFill>
                <a:latin typeface="TH SarabunPSK" pitchFamily="34" charset="-34"/>
                <a:cs typeface="TH SarabunPSK" pitchFamily="34" charset="-34"/>
              </a:rPr>
              <a:t>ผลการเบิกจ่าย</a:t>
            </a:r>
            <a:r>
              <a:rPr lang="th-TH" sz="28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en-US" sz="2800" dirty="0" smtClean="0">
                <a:solidFill>
                  <a:srgbClr val="CC0000"/>
                </a:solidFill>
                <a:latin typeface="TH SarabunPSK" pitchFamily="34" charset="-34"/>
                <a:cs typeface="TH SarabunPSK" pitchFamily="34" charset="-34"/>
              </a:rPr>
              <a:t>:</a:t>
            </a:r>
            <a:r>
              <a:rPr lang="th-TH" sz="28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  เป็น</a:t>
            </a:r>
            <a:r>
              <a:rPr lang="th-TH" sz="28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ลำดับที่</a:t>
            </a:r>
            <a:r>
              <a:rPr lang="th-TH" sz="28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8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2 </a:t>
            </a:r>
            <a:r>
              <a:rPr lang="th-TH" sz="28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ของประเทศ และลำดับที่ </a:t>
            </a:r>
            <a:r>
              <a:rPr lang="th-TH" sz="28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r>
              <a:rPr lang="th-TH" sz="28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ของ</a:t>
            </a:r>
            <a:r>
              <a:rPr lang="th-TH" sz="28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ภาคใต้</a:t>
            </a:r>
          </a:p>
          <a:p>
            <a:pPr algn="l"/>
            <a:r>
              <a:rPr lang="th-TH" sz="2800" u="sng" dirty="0">
                <a:solidFill>
                  <a:srgbClr val="CC0000"/>
                </a:solidFill>
                <a:latin typeface="TH SarabunPSK" pitchFamily="34" charset="-34"/>
                <a:cs typeface="TH SarabunPSK" pitchFamily="34" charset="-34"/>
              </a:rPr>
              <a:t>ผลการใช้จ่าย</a:t>
            </a:r>
            <a:r>
              <a:rPr lang="th-TH" sz="2800" dirty="0">
                <a:solidFill>
                  <a:srgbClr val="CC0000"/>
                </a:solidFill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en-US" sz="2800" dirty="0">
                <a:solidFill>
                  <a:srgbClr val="CC000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1400" dirty="0">
                <a:solidFill>
                  <a:srgbClr val="CC000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2800" dirty="0">
                <a:solidFill>
                  <a:srgbClr val="CC0000"/>
                </a:solidFill>
                <a:latin typeface="TH SarabunPSK" pitchFamily="34" charset="-34"/>
                <a:cs typeface="TH SarabunPSK" pitchFamily="34" charset="-34"/>
              </a:rPr>
              <a:t>:</a:t>
            </a:r>
            <a:r>
              <a:rPr lang="th-TH" sz="2800" dirty="0">
                <a:solidFill>
                  <a:srgbClr val="CC0000"/>
                </a:solidFill>
                <a:latin typeface="TH SarabunPSK" pitchFamily="34" charset="-34"/>
                <a:cs typeface="TH SarabunPSK" pitchFamily="34" charset="-34"/>
              </a:rPr>
              <a:t>   </a:t>
            </a:r>
            <a:r>
              <a:rPr lang="th-TH" sz="28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เป็นลำดับที่ </a:t>
            </a:r>
            <a:r>
              <a:rPr lang="th-TH" sz="28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3</a:t>
            </a:r>
            <a:r>
              <a:rPr lang="th-TH" sz="28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8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ของประเทศ และลำดับที่ </a:t>
            </a:r>
            <a:r>
              <a:rPr lang="th-TH" sz="28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r>
              <a:rPr lang="th-TH" sz="28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ของภาคใต้</a:t>
            </a:r>
          </a:p>
        </p:txBody>
      </p:sp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6E1514-983F-408F-ABC0-7DFCF863460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5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วงรี 8"/>
          <p:cNvSpPr/>
          <p:nvPr/>
        </p:nvSpPr>
        <p:spPr>
          <a:xfrm>
            <a:off x="6084148" y="2829349"/>
            <a:ext cx="576064" cy="532464"/>
          </a:xfrm>
          <a:prstGeom prst="ellipse">
            <a:avLst/>
          </a:prstGeom>
          <a:solidFill>
            <a:srgbClr val="FF33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874504" y="2824527"/>
            <a:ext cx="995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-25.12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5" name="วงรี 14"/>
          <p:cNvSpPr/>
          <p:nvPr/>
        </p:nvSpPr>
        <p:spPr>
          <a:xfrm>
            <a:off x="7578800" y="2829349"/>
            <a:ext cx="576064" cy="532464"/>
          </a:xfrm>
          <a:prstGeom prst="ellipse">
            <a:avLst/>
          </a:prstGeom>
          <a:solidFill>
            <a:srgbClr val="FF33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1"/>
          <p:cNvSpPr txBox="1"/>
          <p:nvPr/>
        </p:nvSpPr>
        <p:spPr>
          <a:xfrm>
            <a:off x="7369157" y="2860071"/>
            <a:ext cx="995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-23.50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7" name="วงรี 16"/>
          <p:cNvSpPr/>
          <p:nvPr/>
        </p:nvSpPr>
        <p:spPr>
          <a:xfrm>
            <a:off x="6055527" y="3659519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3"/>
          <p:cNvSpPr txBox="1"/>
          <p:nvPr/>
        </p:nvSpPr>
        <p:spPr>
          <a:xfrm>
            <a:off x="5999755" y="3692458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35.66</a:t>
            </a:r>
            <a:endParaRPr lang="en-US" sz="24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9" name="วงรี 18"/>
          <p:cNvSpPr/>
          <p:nvPr/>
        </p:nvSpPr>
        <p:spPr>
          <a:xfrm>
            <a:off x="7569715" y="3635259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3"/>
          <p:cNvSpPr txBox="1"/>
          <p:nvPr/>
        </p:nvSpPr>
        <p:spPr>
          <a:xfrm>
            <a:off x="7497707" y="3667260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41.84</a:t>
            </a:r>
            <a:endParaRPr lang="en-US" sz="24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1" name="วงรี 20"/>
          <p:cNvSpPr/>
          <p:nvPr/>
        </p:nvSpPr>
        <p:spPr>
          <a:xfrm>
            <a:off x="6042024" y="4684531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3"/>
          <p:cNvSpPr txBox="1"/>
          <p:nvPr/>
        </p:nvSpPr>
        <p:spPr>
          <a:xfrm>
            <a:off x="5970016" y="4709441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8.60</a:t>
            </a:r>
            <a:endParaRPr lang="en-US" sz="24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3" name="วงรี 22"/>
          <p:cNvSpPr/>
          <p:nvPr/>
        </p:nvSpPr>
        <p:spPr>
          <a:xfrm>
            <a:off x="7555005" y="4682510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3"/>
          <p:cNvSpPr txBox="1"/>
          <p:nvPr/>
        </p:nvSpPr>
        <p:spPr>
          <a:xfrm>
            <a:off x="7482997" y="4722623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33.29</a:t>
            </a:r>
            <a:endParaRPr lang="en-US" sz="24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9401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5" descr="C:\Documents and Settings\nooseela_m\My Documents\My Pictures\Wallpaper\ภาพนิ่ง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444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4094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9043467"/>
              </p:ext>
            </p:extLst>
          </p:nvPr>
        </p:nvGraphicFramePr>
        <p:xfrm>
          <a:off x="647564" y="2060846"/>
          <a:ext cx="7848872" cy="1728194"/>
        </p:xfrm>
        <a:graphic>
          <a:graphicData uri="http://schemas.openxmlformats.org/drawingml/2006/table">
            <a:tbl>
              <a:tblPr/>
              <a:tblGrid>
                <a:gridCol w="24122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2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21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21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278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ปีงบประมาณ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จำนวนเงินที่ขอกัน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เบิกจ่าย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ร้อยละ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541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2564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3300" b="1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734.826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3300" b="1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492.713</a:t>
                      </a:r>
                      <a:endParaRPr lang="en-US" sz="3300" b="1" i="0" u="none" strike="noStrike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3300" b="1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67.05</a:t>
                      </a:r>
                      <a:endParaRPr lang="en-US" sz="3300" b="1" i="0" u="none" strike="noStrike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4034" name="Rectangle 3"/>
          <p:cNvSpPr>
            <a:spLocks noChangeArrowheads="1"/>
          </p:cNvSpPr>
          <p:nvPr/>
        </p:nvSpPr>
        <p:spPr bwMode="auto">
          <a:xfrm>
            <a:off x="0" y="62330"/>
            <a:ext cx="9144000" cy="155427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ctr">
            <a:spAutoFit/>
          </a:bodyPr>
          <a:lstStyle/>
          <a:p>
            <a:pPr>
              <a:tabLst>
                <a:tab pos="914400" algn="l"/>
              </a:tabLst>
              <a:defRPr/>
            </a:pPr>
            <a:endParaRPr lang="th-TH" sz="9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tabLst>
                <a:tab pos="914400" algn="l"/>
              </a:tabLst>
              <a:defRPr/>
            </a:pP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ผลการเบิกจ่ายเงินกันไว้เบิกเหลื่อมปี </a:t>
            </a:r>
            <a:r>
              <a:rPr lang="th-TH" sz="43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(ภาพรวม)</a:t>
            </a:r>
            <a:endParaRPr lang="th-TH" sz="4300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>
              <a:tabLst>
                <a:tab pos="914400" algn="l"/>
              </a:tabLst>
              <a:defRPr/>
            </a:pPr>
            <a:r>
              <a:rPr lang="th-TH" sz="43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ข้อมูล ณ </a:t>
            </a: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วันที่ 18 มีนาคม 2565</a:t>
            </a:r>
            <a:endParaRPr lang="th-TH" sz="43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7125976" y="1700808"/>
            <a:ext cx="1368152" cy="36004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eaLnBrk="0" hangingPunct="0"/>
            <a:r>
              <a:rPr lang="th-TH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/>
              </a:rPr>
              <a:t>หน่วย </a:t>
            </a:r>
            <a:r>
              <a:rPr lang="en-US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h-TH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/>
              </a:rPr>
              <a:t>ล้านบาท</a:t>
            </a:r>
            <a:endParaRPr lang="en-US" sz="20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Picture 2" descr="ผลการค้นหารูปภาพสำหรับ ตราสัญลักษณ์ กรมบัญชีกลาง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36" y="116633"/>
            <a:ext cx="746496" cy="860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6E1514-983F-408F-ABC0-7DFCF863460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6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48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6E1514-983F-408F-ABC0-7DFCF863460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042" y="116632"/>
            <a:ext cx="5173916" cy="660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51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6E1514-983F-408F-ABC0-7DFCF863460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8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16632"/>
            <a:ext cx="5963799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08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สไลด์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6E1514-983F-408F-ABC0-7DFCF863460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0"/>
          <a:stretch/>
        </p:blipFill>
        <p:spPr>
          <a:xfrm>
            <a:off x="461096" y="56399"/>
            <a:ext cx="8071344" cy="66650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8949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สไลด์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6E1514-983F-408F-ABC0-7DFCF863460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10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6" r="1428" b="3431"/>
          <a:stretch/>
        </p:blipFill>
        <p:spPr>
          <a:xfrm>
            <a:off x="1198537" y="116632"/>
            <a:ext cx="7125470" cy="6768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6871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สไลด์ 1">
            <a:extLst>
              <a:ext uri="{FF2B5EF4-FFF2-40B4-BE49-F238E27FC236}">
                <a16:creationId xmlns:a16="http://schemas.microsoft.com/office/drawing/2014/main" id="{98DD0F0E-78D0-403A-9D01-88659F396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EB6FB5-4E4D-4AB1-AD38-301922F7AF19}" type="slidenum">
              <a:rPr lang="en-US" altLang="th-TH" smtClean="0"/>
              <a:pPr>
                <a:defRPr/>
              </a:pPr>
              <a:t>11</a:t>
            </a:fld>
            <a:endParaRPr lang="en-US" altLang="th-TH"/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C1957602-B913-41F8-A0AF-A8B5B8847DB7}"/>
              </a:ext>
            </a:extLst>
          </p:cNvPr>
          <p:cNvSpPr txBox="1"/>
          <p:nvPr/>
        </p:nvSpPr>
        <p:spPr>
          <a:xfrm>
            <a:off x="1772245" y="0"/>
            <a:ext cx="7380312" cy="146193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endParaRPr lang="th-TH" sz="1500" dirty="0" smtClean="0">
              <a:solidFill>
                <a:srgbClr val="FF3300"/>
              </a:solidFill>
            </a:endParaRPr>
          </a:p>
          <a:p>
            <a:r>
              <a:rPr lang="th-TH" dirty="0" smtClean="0">
                <a:solidFill>
                  <a:srgbClr val="FF33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การ</a:t>
            </a:r>
            <a:r>
              <a:rPr lang="th-TH" dirty="0">
                <a:solidFill>
                  <a:srgbClr val="FF33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เตรียมความพร้อมการขึ้นระบบบริหารการเงินการคลังภาครัฐแบบอิเล็กทรอนิกส์ใหม่ (</a:t>
            </a:r>
            <a:r>
              <a:rPr lang="en-US" dirty="0">
                <a:solidFill>
                  <a:srgbClr val="FF33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New GFMIS Thai</a:t>
            </a:r>
            <a:r>
              <a:rPr lang="th-TH" dirty="0" smtClean="0">
                <a:solidFill>
                  <a:srgbClr val="FF33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  <a:p>
            <a:endParaRPr lang="th-TH" sz="1400" dirty="0">
              <a:solidFill>
                <a:srgbClr val="FF3300"/>
              </a:solidFill>
            </a:endParaRP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F8CF8293-22A9-47A5-9B55-D4A80284F8A3}"/>
              </a:ext>
            </a:extLst>
          </p:cNvPr>
          <p:cNvSpPr txBox="1"/>
          <p:nvPr/>
        </p:nvSpPr>
        <p:spPr>
          <a:xfrm>
            <a:off x="-12221" y="2904935"/>
            <a:ext cx="9164778" cy="1908215"/>
          </a:xfrm>
          <a:prstGeom prst="rect">
            <a:avLst/>
          </a:prstGeom>
          <a:solidFill>
            <a:srgbClr val="FFDDE0"/>
          </a:solidFill>
        </p:spPr>
        <p:txBody>
          <a:bodyPr wrap="square" rtlCol="0">
            <a:spAutoFit/>
          </a:bodyPr>
          <a:lstStyle/>
          <a:p>
            <a:pPr algn="l"/>
            <a:r>
              <a:rPr lang="th-TH" sz="2200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  หนังสือกระทรวงการคลัง </a:t>
            </a:r>
            <a:r>
              <a:rPr lang="th-TH" sz="22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ด่วนที่สุด ที่ กค </a:t>
            </a:r>
            <a:r>
              <a:rPr lang="th-TH" sz="2200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0402.2/</a:t>
            </a:r>
            <a:r>
              <a:rPr lang="th-TH" sz="22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200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    </a:t>
            </a:r>
            <a:r>
              <a:rPr lang="th-TH" sz="2200" dirty="0" err="1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ลว</a:t>
            </a:r>
            <a:r>
              <a:rPr lang="th-TH" sz="2200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15 มีนาคม 2565</a:t>
            </a:r>
          </a:p>
          <a:p>
            <a:pPr algn="l"/>
            <a:endParaRPr lang="th-TH" sz="800" dirty="0" smtClean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l"/>
            <a:r>
              <a:rPr lang="th-TH" sz="22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th-TH" sz="2200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เรื่อง </a:t>
            </a:r>
            <a:r>
              <a:rPr lang="th-TH" sz="22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หลักเกณฑ์และวิธีปฏิบัติงานในการปฏิบัติงานผ่านระบบบริหารการเงินการคลัง</a:t>
            </a:r>
            <a:r>
              <a:rPr lang="th-TH" sz="2200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ภาครัฐ</a:t>
            </a:r>
            <a:br>
              <a:rPr lang="th-TH" sz="2200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200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                     แบบ</a:t>
            </a:r>
            <a:r>
              <a:rPr lang="th-TH" sz="22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อิเล็กทรอนิกส์ใหม่ (</a:t>
            </a:r>
            <a:r>
              <a:rPr lang="en-US" sz="22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New GFMIS Thai</a:t>
            </a:r>
            <a:r>
              <a:rPr lang="th-TH" sz="22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 </a:t>
            </a:r>
            <a:endParaRPr lang="th-TH" sz="2200" dirty="0" smtClean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l"/>
            <a:r>
              <a:rPr lang="th-TH" sz="2200" b="0" spc="-11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200" b="0" spc="-110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         ให้</a:t>
            </a:r>
            <a:r>
              <a:rPr lang="th-TH" sz="2200" b="0" spc="-11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หน่วยงานผู้เบิก</a:t>
            </a:r>
            <a:r>
              <a:rPr lang="th-TH" sz="2200" b="0" spc="-110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ดำเนินการเบิกเงินจากคลัง รับเงิน จ่ายเงิน และนำเงินส่งคลังในระบบ </a:t>
            </a:r>
            <a:r>
              <a:rPr lang="en-US" sz="2200" b="0" spc="-11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New GFMIS Thai </a:t>
            </a:r>
            <a:r>
              <a:rPr lang="th-TH" sz="2200" b="0" spc="-110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    </a:t>
            </a:r>
          </a:p>
          <a:p>
            <a:pPr algn="l"/>
            <a:r>
              <a:rPr lang="th-TH" sz="2200" b="0" spc="-11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200" b="0" spc="-110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         </a:t>
            </a:r>
            <a:r>
              <a:rPr lang="th-TH" sz="2200" b="0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ตั้งแต่วันที่ </a:t>
            </a:r>
            <a:r>
              <a:rPr lang="th-TH" sz="2200" u="sng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 เมษายน 2565 เป็นต้นไป</a:t>
            </a:r>
            <a:r>
              <a:rPr lang="th-TH" sz="2200" u="sng" dirty="0" smtClean="0">
                <a:solidFill>
                  <a:srgbClr val="008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200" b="0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โดยดำเนินการผ่านเว็บไซต์</a:t>
            </a:r>
            <a:endParaRPr lang="th-TH" sz="2200" b="0" dirty="0" smtClean="0">
              <a:solidFill>
                <a:srgbClr val="002060"/>
              </a:solidFill>
            </a:endParaRP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2EABA660-BC28-4721-8BF2-9EF2B35344C8}"/>
              </a:ext>
            </a:extLst>
          </p:cNvPr>
          <p:cNvSpPr txBox="1"/>
          <p:nvPr/>
        </p:nvSpPr>
        <p:spPr>
          <a:xfrm>
            <a:off x="-12221" y="4827045"/>
            <a:ext cx="9144000" cy="2215991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endParaRPr lang="th-TH" sz="1000" dirty="0" smtClean="0">
              <a:solidFill>
                <a:srgbClr val="7030A0"/>
              </a:solidFill>
            </a:endParaRPr>
          </a:p>
          <a:p>
            <a:pPr algn="l"/>
            <a:r>
              <a:rPr lang="th-TH" sz="2200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หนังสือกรมบัญชีกลาง ด่วนที่สุด ที่ กค 0414.3/             ลงวันที่ 16 มีนาคม 2565</a:t>
            </a:r>
          </a:p>
          <a:p>
            <a:pPr algn="l"/>
            <a:endParaRPr lang="th-TH" sz="800" dirty="0" smtClean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l"/>
            <a:r>
              <a:rPr lang="th-TH" sz="2200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เรื่อง แนวทางการขึ้นระบบบริหารการเงินการคลังภาครัฐแบบอิเล็กทรอนิกส์ใหม่ </a:t>
            </a:r>
            <a:r>
              <a:rPr lang="en-US" sz="22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(New GFMIS Thai) </a:t>
            </a:r>
            <a:endParaRPr lang="th-TH" sz="2200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l"/>
            <a:r>
              <a:rPr lang="th-TH" sz="2200" b="0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    หน่วยงานสามารถเข้าปฏิบัติงานในระบบ</a:t>
            </a:r>
            <a:endParaRPr lang="th-TH" sz="2200" u="sng" dirty="0" smtClean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l"/>
            <a:endParaRPr lang="th-TH" sz="1000" b="0" dirty="0" smtClean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l"/>
            <a:r>
              <a:rPr lang="th-TH" sz="22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จึงขอให้หน่วยงานตรวจสอบและดำเนินการเกี่ยวกับข้อมูลของหน่วยงานก่อนปิดระบบ </a:t>
            </a:r>
            <a:r>
              <a:rPr lang="en-US" sz="22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GFMIS</a:t>
            </a:r>
            <a:r>
              <a:rPr lang="en-US" sz="2200" b="0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  <a:p>
            <a:pPr algn="l"/>
            <a:endParaRPr lang="th-TH" sz="1600" dirty="0">
              <a:solidFill>
                <a:srgbClr val="7030A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thaiDist"/>
            <a:endParaRPr lang="th-TH" sz="600" dirty="0">
              <a:solidFill>
                <a:srgbClr val="7030A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2" name="AutoShape 2" descr="New GFMIS Thai – : Website ประชาสัมพันธ์โครงการ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2116237" cy="1409413"/>
          </a:xfrm>
          <a:prstGeom prst="rect">
            <a:avLst/>
          </a:prstGeom>
        </p:spPr>
      </p:pic>
      <p:sp>
        <p:nvSpPr>
          <p:cNvPr id="16" name="สี่เหลี่ยมผืนผ้ามุมมน 15"/>
          <p:cNvSpPr/>
          <p:nvPr/>
        </p:nvSpPr>
        <p:spPr>
          <a:xfrm>
            <a:off x="6328877" y="4448297"/>
            <a:ext cx="2591666" cy="2918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https://portal.gfmis.go.th</a:t>
            </a:r>
          </a:p>
        </p:txBody>
      </p:sp>
      <p:sp>
        <p:nvSpPr>
          <p:cNvPr id="18" name="ดาว 7 แฉก 17"/>
          <p:cNvSpPr/>
          <p:nvPr/>
        </p:nvSpPr>
        <p:spPr>
          <a:xfrm>
            <a:off x="3776248" y="4885797"/>
            <a:ext cx="783531" cy="708864"/>
          </a:xfrm>
          <a:prstGeom prst="star7">
            <a:avLst>
              <a:gd name="adj" fmla="val 28854"/>
              <a:gd name="hf" fmla="val 102572"/>
              <a:gd name="vf" fmla="val 10521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19" name="กล่องข้อความ 18"/>
          <p:cNvSpPr txBox="1"/>
          <p:nvPr/>
        </p:nvSpPr>
        <p:spPr>
          <a:xfrm>
            <a:off x="3704239" y="5025667"/>
            <a:ext cx="9275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u="sng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 205</a:t>
            </a:r>
            <a:endParaRPr lang="th-TH" sz="2000" u="sng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สี่เหลี่ยมผืนผ้ามุมมน 20"/>
          <p:cNvSpPr/>
          <p:nvPr/>
        </p:nvSpPr>
        <p:spPr>
          <a:xfrm>
            <a:off x="3790316" y="5849279"/>
            <a:ext cx="4984599" cy="39949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0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GFMIS </a:t>
            </a:r>
            <a:r>
              <a:rPr lang="th-TH" sz="20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เดิม ได้</a:t>
            </a:r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จนถึงวันพฤหัสบดีที่ 31 มีนาคม </a:t>
            </a:r>
            <a:r>
              <a:rPr lang="th-TH" sz="20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2565 เวลา </a:t>
            </a:r>
            <a:r>
              <a: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16.30 น.   </a:t>
            </a: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-12220" y="1394035"/>
            <a:ext cx="9164778" cy="1508105"/>
          </a:xfrm>
          <a:prstGeom prst="rect">
            <a:avLst/>
          </a:prstGeom>
          <a:solidFill>
            <a:srgbClr val="FFCC99"/>
          </a:solidFill>
        </p:spPr>
        <p:txBody>
          <a:bodyPr wrap="square" rtlCol="0">
            <a:spAutoFit/>
          </a:bodyPr>
          <a:lstStyle/>
          <a:p>
            <a:pPr algn="l"/>
            <a:r>
              <a:rPr lang="th-TH" sz="2200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หนังสือ</a:t>
            </a:r>
            <a:r>
              <a:rPr lang="th-TH" sz="22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กระทรวงการคลัง ด่วนที่สุด ที่ กค </a:t>
            </a:r>
            <a:r>
              <a:rPr lang="th-TH" sz="2200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0402.5/            </a:t>
            </a:r>
            <a:r>
              <a:rPr lang="th-TH" sz="2200" dirty="0" err="1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ลว</a:t>
            </a:r>
            <a:r>
              <a:rPr lang="th-TH" sz="2200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14 </a:t>
            </a:r>
            <a:r>
              <a:rPr lang="th-TH" sz="22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มีนาคม </a:t>
            </a:r>
            <a:r>
              <a:rPr lang="th-TH" sz="2200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2565</a:t>
            </a:r>
          </a:p>
          <a:p>
            <a:pPr algn="l"/>
            <a:endParaRPr lang="th-TH" sz="600" dirty="0" smtClean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l"/>
            <a:r>
              <a:rPr lang="th-TH" sz="2200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	เรื่อง หลักเกณฑ์และวิธีปฏิบัติในการขยายเวลาเบิกจ่ายงบประมาณปี พ.ศ. 2564</a:t>
            </a:r>
          </a:p>
          <a:p>
            <a:pPr algn="l"/>
            <a:r>
              <a:rPr lang="th-TH" sz="2200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200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</a:t>
            </a:r>
            <a:r>
              <a:rPr lang="th-TH" sz="2000" b="0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ให้หน่วยงานของรัฐขยายเวลาเบิกจ่ายเงินงบประมาณปี พ.ศ. 2564 ที่ได้รับอนุมัติให้กันเงินไว้เบิกเหลื่อมปีแล้ว </a:t>
            </a:r>
          </a:p>
          <a:p>
            <a:pPr algn="l"/>
            <a:r>
              <a:rPr lang="th-TH" sz="2000" b="0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และยังคงมีหนี้ผูกพันอยู่ ให้รายการนั้นใช้จ่ายได้จนถึงวันทำการสุดท้ายของเดือนกันยายน 2565 ต้องดำเนินการ </a:t>
            </a:r>
            <a:endParaRPr lang="th-TH" sz="2000" b="0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ลูกศรขวา 6"/>
          <p:cNvSpPr/>
          <p:nvPr/>
        </p:nvSpPr>
        <p:spPr>
          <a:xfrm>
            <a:off x="645443" y="4179437"/>
            <a:ext cx="412676" cy="1997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ดาว 7 แฉก 16"/>
          <p:cNvSpPr/>
          <p:nvPr/>
        </p:nvSpPr>
        <p:spPr>
          <a:xfrm>
            <a:off x="3875428" y="1315475"/>
            <a:ext cx="783531" cy="708864"/>
          </a:xfrm>
          <a:prstGeom prst="star7">
            <a:avLst>
              <a:gd name="adj" fmla="val 28854"/>
              <a:gd name="hf" fmla="val 102572"/>
              <a:gd name="vf" fmla="val 10521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20" name="กล่องข้อความ 19"/>
          <p:cNvSpPr txBox="1"/>
          <p:nvPr/>
        </p:nvSpPr>
        <p:spPr>
          <a:xfrm>
            <a:off x="3933071" y="1409414"/>
            <a:ext cx="7200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 31</a:t>
            </a:r>
            <a:endParaRPr lang="th-TH" sz="22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2" name="ลูกศรขวา 21"/>
          <p:cNvSpPr/>
          <p:nvPr/>
        </p:nvSpPr>
        <p:spPr>
          <a:xfrm>
            <a:off x="141196" y="2264590"/>
            <a:ext cx="412676" cy="1997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4" name="เครื่องหมายบั้ง 23"/>
          <p:cNvSpPr/>
          <p:nvPr/>
        </p:nvSpPr>
        <p:spPr>
          <a:xfrm>
            <a:off x="7988765" y="2511473"/>
            <a:ext cx="1166044" cy="367861"/>
          </a:xfrm>
          <a:prstGeom prst="chevr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20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0" name="กลุ่ม 9"/>
          <p:cNvGrpSpPr/>
          <p:nvPr/>
        </p:nvGrpSpPr>
        <p:grpSpPr>
          <a:xfrm>
            <a:off x="7268343" y="2464338"/>
            <a:ext cx="1931502" cy="411916"/>
            <a:chOff x="7040060" y="6624111"/>
            <a:chExt cx="1931502" cy="411916"/>
          </a:xfrm>
        </p:grpSpPr>
        <p:sp>
          <p:nvSpPr>
            <p:cNvPr id="8" name="เครื่องหมายบั้ง 7"/>
            <p:cNvSpPr/>
            <p:nvPr/>
          </p:nvSpPr>
          <p:spPr>
            <a:xfrm>
              <a:off x="7040060" y="6668166"/>
              <a:ext cx="792088" cy="367861"/>
            </a:xfrm>
            <a:prstGeom prst="chevron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200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9" name="กล่องข้อความ 8"/>
            <p:cNvSpPr txBox="1"/>
            <p:nvPr/>
          </p:nvSpPr>
          <p:spPr>
            <a:xfrm>
              <a:off x="7201236" y="6627679"/>
              <a:ext cx="5436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FF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LIST</a:t>
              </a:r>
              <a:endPara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25" name="กล่องข้อความ 24"/>
            <p:cNvSpPr txBox="1"/>
            <p:nvPr/>
          </p:nvSpPr>
          <p:spPr>
            <a:xfrm>
              <a:off x="7898170" y="6624111"/>
              <a:ext cx="10733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FF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CONFIRM</a:t>
              </a:r>
              <a:endParaRPr lang="th-TH" sz="20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28" name="คำบรรยายภาพของ Cloud 27"/>
          <p:cNvSpPr/>
          <p:nvPr/>
        </p:nvSpPr>
        <p:spPr>
          <a:xfrm>
            <a:off x="7066315" y="1165888"/>
            <a:ext cx="2065464" cy="1109846"/>
          </a:xfrm>
          <a:prstGeom prst="cloudCallout">
            <a:avLst>
              <a:gd name="adj1" fmla="val 11235"/>
              <a:gd name="adj2" fmla="val 67418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9" name="กล่องข้อความ 28"/>
          <p:cNvSpPr txBox="1"/>
          <p:nvPr/>
        </p:nvSpPr>
        <p:spPr>
          <a:xfrm>
            <a:off x="7246734" y="1440648"/>
            <a:ext cx="18253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dirty="0" smtClean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ภายในวันที่ 31 มี.ค.65 เวลา 16.30 น. </a:t>
            </a:r>
            <a:endParaRPr lang="th-TH" sz="2000" dirty="0">
              <a:solidFill>
                <a:srgbClr val="C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6" name="ดาว 7 แฉก 25"/>
          <p:cNvSpPr/>
          <p:nvPr/>
        </p:nvSpPr>
        <p:spPr>
          <a:xfrm>
            <a:off x="5177072" y="2775855"/>
            <a:ext cx="720080" cy="708864"/>
          </a:xfrm>
          <a:prstGeom prst="star7">
            <a:avLst>
              <a:gd name="adj" fmla="val 28854"/>
              <a:gd name="hf" fmla="val 102572"/>
              <a:gd name="vf" fmla="val 1052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27" name="กล่องข้อความ 26"/>
          <p:cNvSpPr txBox="1"/>
          <p:nvPr/>
        </p:nvSpPr>
        <p:spPr>
          <a:xfrm>
            <a:off x="5177072" y="2889433"/>
            <a:ext cx="7200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 34</a:t>
            </a:r>
            <a:endParaRPr lang="th-TH" sz="2200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0" name="ลูกศรขวา 29"/>
          <p:cNvSpPr/>
          <p:nvPr/>
        </p:nvSpPr>
        <p:spPr>
          <a:xfrm>
            <a:off x="232767" y="5749532"/>
            <a:ext cx="412676" cy="1997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50093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eaLnBrk="0" hangingPunct="0">
              <a:spcBef>
                <a:spcPct val="20000"/>
              </a:spcBef>
              <a:buSzPct val="85000"/>
              <a:defRPr/>
            </a:pPr>
            <a:r>
              <a:rPr lang="th-TH" sz="3600" kern="0" dirty="0">
                <a:solidFill>
                  <a:srgbClr val="10CF9B">
                    <a:lumMod val="10000"/>
                  </a:srgbClr>
                </a:solidFill>
                <a:latin typeface="Constantia"/>
                <a:cs typeface="Browallia New"/>
              </a:rPr>
              <a:t>			</a:t>
            </a:r>
            <a:r>
              <a:rPr lang="th-TH" sz="4000" kern="0" dirty="0">
                <a:solidFill>
                  <a:srgbClr val="10CF9B">
                    <a:lumMod val="10000"/>
                  </a:srgbClr>
                </a:solidFill>
                <a:latin typeface="Constantia"/>
                <a:cs typeface="Browallia New"/>
              </a:rPr>
              <a:t>	</a:t>
            </a:r>
          </a:p>
          <a:p>
            <a:pPr marL="342900" indent="-342900" algn="l" eaLnBrk="0" hangingPunct="0">
              <a:spcBef>
                <a:spcPct val="20000"/>
              </a:spcBef>
              <a:buSzPct val="85000"/>
              <a:defRPr/>
            </a:pPr>
            <a:endParaRPr lang="th-TH" sz="4000" kern="0" dirty="0">
              <a:solidFill>
                <a:srgbClr val="10CF9B">
                  <a:lumMod val="10000"/>
                </a:srgbClr>
              </a:solidFill>
              <a:latin typeface="Constantia"/>
              <a:cs typeface="Browallia New"/>
            </a:endParaRPr>
          </a:p>
          <a:p>
            <a:pPr marL="342900" indent="-342900" algn="l" eaLnBrk="0" hangingPunct="0">
              <a:spcBef>
                <a:spcPct val="20000"/>
              </a:spcBef>
              <a:buSzPct val="85000"/>
              <a:defRPr/>
            </a:pPr>
            <a:r>
              <a:rPr lang="th-TH" sz="4000" kern="0" dirty="0">
                <a:solidFill>
                  <a:srgbClr val="10CF9B">
                    <a:lumMod val="10000"/>
                  </a:srgbClr>
                </a:solidFill>
                <a:latin typeface="Constantia"/>
                <a:cs typeface="Browallia New"/>
              </a:rPr>
              <a:t>				</a:t>
            </a:r>
          </a:p>
          <a:p>
            <a:pPr marL="342900" indent="-342900" algn="l" eaLnBrk="0" hangingPunct="0">
              <a:spcBef>
                <a:spcPct val="20000"/>
              </a:spcBef>
              <a:buSzPct val="85000"/>
              <a:defRPr/>
            </a:pPr>
            <a:endParaRPr lang="th-TH" sz="3600" kern="0" dirty="0">
              <a:solidFill>
                <a:srgbClr val="10CF9B">
                  <a:lumMod val="10000"/>
                </a:srgbClr>
              </a:solidFill>
              <a:latin typeface="Constantia"/>
              <a:cs typeface="Browallia New"/>
            </a:endParaRPr>
          </a:p>
          <a:p>
            <a:pPr marL="342900" indent="-342900" algn="l" eaLnBrk="0" hangingPunct="0">
              <a:spcBef>
                <a:spcPct val="20000"/>
              </a:spcBef>
              <a:buSzPct val="85000"/>
              <a:defRPr/>
            </a:pPr>
            <a:r>
              <a:rPr lang="th-TH" sz="3600" kern="0" dirty="0">
                <a:solidFill>
                  <a:srgbClr val="10CF9B">
                    <a:lumMod val="10000"/>
                  </a:srgbClr>
                </a:solidFill>
                <a:latin typeface="Constantia"/>
                <a:cs typeface="Browallia New"/>
              </a:rPr>
              <a:t>			</a:t>
            </a:r>
          </a:p>
        </p:txBody>
      </p:sp>
      <p:sp>
        <p:nvSpPr>
          <p:cNvPr id="6147" name="Rectangle 283"/>
          <p:cNvSpPr>
            <a:spLocks noChangeArrowheads="1"/>
          </p:cNvSpPr>
          <p:nvPr/>
        </p:nvSpPr>
        <p:spPr bwMode="auto">
          <a:xfrm>
            <a:off x="500063" y="2643188"/>
            <a:ext cx="8858250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h-TH" altLang="th-TH" sz="3200" smtClean="0">
              <a:solidFill>
                <a:srgbClr val="000000"/>
              </a:solidFill>
            </a:endParaRPr>
          </a:p>
          <a:p>
            <a:endParaRPr lang="th-TH" altLang="th-TH" sz="3200" smtClean="0">
              <a:solidFill>
                <a:srgbClr val="000000"/>
              </a:solidFill>
            </a:endParaRPr>
          </a:p>
          <a:p>
            <a:endParaRPr lang="th-TH" altLang="th-TH" sz="3600" smtClean="0">
              <a:solidFill>
                <a:prstClr val="black"/>
              </a:solidFill>
            </a:endParaRPr>
          </a:p>
        </p:txBody>
      </p:sp>
      <p:sp>
        <p:nvSpPr>
          <p:cNvPr id="6148" name="TextBox 12"/>
          <p:cNvSpPr txBox="1">
            <a:spLocks noChangeArrowheads="1"/>
          </p:cNvSpPr>
          <p:nvPr/>
        </p:nvSpPr>
        <p:spPr bwMode="auto">
          <a:xfrm>
            <a:off x="2154238" y="2643188"/>
            <a:ext cx="461645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r>
              <a:rPr lang="th-TH" altLang="th-TH" sz="6000" dirty="0" smtClean="0">
                <a:solidFill>
                  <a:srgbClr val="3366FF"/>
                </a:solidFill>
                <a:latin typeface="Times New Roman" pitchFamily="18" charset="0"/>
              </a:rPr>
              <a:t>ขอขอบคุณ</a:t>
            </a:r>
          </a:p>
          <a:p>
            <a:r>
              <a:rPr lang="th-TH" altLang="th-TH" sz="4000" dirty="0" smtClean="0">
                <a:solidFill>
                  <a:srgbClr val="3366FF"/>
                </a:solidFill>
                <a:latin typeface="Times New Roman" pitchFamily="18" charset="0"/>
              </a:rPr>
              <a:t>จาก...สำนักงานคลังจังหวัดพังงา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663" y="469900"/>
            <a:ext cx="2606675" cy="217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TextBox 12"/>
          <p:cNvSpPr txBox="1">
            <a:spLocks noChangeArrowheads="1"/>
          </p:cNvSpPr>
          <p:nvPr/>
        </p:nvSpPr>
        <p:spPr bwMode="auto">
          <a:xfrm>
            <a:off x="0" y="4429125"/>
            <a:ext cx="91440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r>
              <a:rPr lang="th-TH" altLang="th-TH" sz="4000" dirty="0" smtClean="0">
                <a:solidFill>
                  <a:srgbClr val="FF0000"/>
                </a:solidFill>
                <a:hlinkClick r:id="rId4"/>
              </a:rPr>
              <a:t>กรมบัญชีกลาง </a:t>
            </a:r>
            <a:r>
              <a:rPr lang="en-US" altLang="th-TH" sz="4000" dirty="0" smtClean="0">
                <a:solidFill>
                  <a:srgbClr val="FF0000"/>
                </a:solidFill>
                <a:hlinkClick r:id="rId4"/>
              </a:rPr>
              <a:t>www.cgd.go.th</a:t>
            </a:r>
            <a:endParaRPr lang="en-US" altLang="th-TH" sz="4000" dirty="0" smtClean="0">
              <a:solidFill>
                <a:srgbClr val="FF0000"/>
              </a:solidFill>
            </a:endParaRPr>
          </a:p>
          <a:p>
            <a:r>
              <a:rPr lang="th-TH" altLang="th-TH" sz="4000" dirty="0" smtClean="0">
                <a:solidFill>
                  <a:srgbClr val="FF0000"/>
                </a:solidFill>
              </a:rPr>
              <a:t>สำนักงานคลังจังหวัดพังงา</a:t>
            </a:r>
            <a:endParaRPr lang="en-US" altLang="th-TH" sz="4000" dirty="0" smtClean="0">
              <a:solidFill>
                <a:srgbClr val="FF0000"/>
              </a:solidFill>
            </a:endParaRPr>
          </a:p>
          <a:p>
            <a:r>
              <a:rPr lang="en-US" altLang="th-TH" sz="4000" dirty="0" smtClean="0">
                <a:solidFill>
                  <a:srgbClr val="FF0000"/>
                </a:solidFill>
              </a:rPr>
              <a:t>http://www.cgd.go.th/png</a:t>
            </a:r>
            <a:endParaRPr lang="th-TH" altLang="th-TH" sz="6000" dirty="0" smtClean="0">
              <a:solidFill>
                <a:srgbClr val="FF0000"/>
              </a:solidFill>
            </a:endParaRPr>
          </a:p>
        </p:txBody>
      </p:sp>
      <p:sp>
        <p:nvSpPr>
          <p:cNvPr id="2" name="ตัวแทนหมายเลขสไลด์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23EC92-83A4-4CF8-8E70-3DC856435A4C}" type="slidenum">
              <a:rPr lang="en-US" altLang="th-TH" smtClean="0"/>
              <a:pPr>
                <a:defRPr/>
              </a:pPr>
              <a:t>12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619855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友好合作">
  <a:themeElements>
    <a:clrScheme name="友好合作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友好合作">
      <a:majorFont>
        <a:latin typeface="Arial Rounded MT Bold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友好合作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友好合作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友好合作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友好合作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友好合作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友好合作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友好合作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友好合作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友好合作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友好合作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友好合作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友好合作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ไหลเวียน">
  <a:themeElements>
    <a:clrScheme name="ไหลเวียน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ไหลเวียน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ไหลเวียน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ไหลเวียน">
  <a:themeElements>
    <a:clrScheme name="ไหลเวียน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ไหลเวียน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เริ่มต้น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ไหลเวียน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ไหลเวียน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5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6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15047</TotalTime>
  <Words>535</Words>
  <Application>Microsoft Office PowerPoint</Application>
  <PresentationFormat>นำเสนอทางหน้าจอ (4:3)</PresentationFormat>
  <Paragraphs>184</Paragraphs>
  <Slides>12</Slides>
  <Notes>4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16</vt:i4>
      </vt:variant>
      <vt:variant>
        <vt:lpstr>ธีม</vt:lpstr>
      </vt:variant>
      <vt:variant>
        <vt:i4>5</vt:i4>
      </vt:variant>
      <vt:variant>
        <vt:lpstr>ชื่อเรื่องสไลด์</vt:lpstr>
      </vt:variant>
      <vt:variant>
        <vt:i4>12</vt:i4>
      </vt:variant>
    </vt:vector>
  </HeadingPairs>
  <TitlesOfParts>
    <vt:vector size="33" baseType="lpstr">
      <vt:lpstr>SimHei</vt:lpstr>
      <vt:lpstr>SimHei</vt:lpstr>
      <vt:lpstr>Angsana New</vt:lpstr>
      <vt:lpstr>AngsanaUPC</vt:lpstr>
      <vt:lpstr>Arial</vt:lpstr>
      <vt:lpstr>Arial Black</vt:lpstr>
      <vt:lpstr>Arial Rounded MT Bold</vt:lpstr>
      <vt:lpstr>Browallia New</vt:lpstr>
      <vt:lpstr>Calibri</vt:lpstr>
      <vt:lpstr>Constantia</vt:lpstr>
      <vt:lpstr>Cordia New</vt:lpstr>
      <vt:lpstr>CordiaUPC</vt:lpstr>
      <vt:lpstr>TH NiramitIT๙ </vt:lpstr>
      <vt:lpstr>TH SarabunPSK</vt:lpstr>
      <vt:lpstr>Times New Roman</vt:lpstr>
      <vt:lpstr>Wingdings 2</vt:lpstr>
      <vt:lpstr>友好合作</vt:lpstr>
      <vt:lpstr>2_ไหลเวียน</vt:lpstr>
      <vt:lpstr>1_ไหลเวียน</vt:lpstr>
      <vt:lpstr>Flow</vt:lpstr>
      <vt:lpstr>1_Flow</vt:lpstr>
      <vt:lpstr>งานนำเสนอ PowerPoint</vt:lpstr>
      <vt:lpstr>หนังสือสำนักเลขาธิการคณะรัฐมนตรี  ด่วนที่สุด ที่ นร 0505/ว 3476 ลงวันที่ 22 ธันวาคม 2564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การเร่งรัดการใช้จ่ายเงินงบประมาณ ประจำปี พ.ศ. 2548</dc:title>
  <dc:creator>iLLuSioN</dc:creator>
  <cp:lastModifiedBy>สุกัญญา บุญลา</cp:lastModifiedBy>
  <cp:revision>1176</cp:revision>
  <cp:lastPrinted>2022-03-23T02:54:47Z</cp:lastPrinted>
  <dcterms:created xsi:type="dcterms:W3CDTF">2005-07-26T08:22:10Z</dcterms:created>
  <dcterms:modified xsi:type="dcterms:W3CDTF">2022-03-23T03:06:12Z</dcterms:modified>
</cp:coreProperties>
</file>